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handoutMasterIdLst>
    <p:handoutMasterId r:id="rId40"/>
  </p:handoutMasterIdLst>
  <p:sldIdLst>
    <p:sldId id="273" r:id="rId5"/>
    <p:sldId id="289" r:id="rId6"/>
    <p:sldId id="296" r:id="rId7"/>
    <p:sldId id="290" r:id="rId8"/>
    <p:sldId id="300" r:id="rId9"/>
    <p:sldId id="301" r:id="rId10"/>
    <p:sldId id="302" r:id="rId11"/>
    <p:sldId id="303" r:id="rId12"/>
    <p:sldId id="305" r:id="rId13"/>
    <p:sldId id="304" r:id="rId14"/>
    <p:sldId id="308" r:id="rId15"/>
    <p:sldId id="317" r:id="rId16"/>
    <p:sldId id="294" r:id="rId17"/>
    <p:sldId id="291" r:id="rId18"/>
    <p:sldId id="332" r:id="rId19"/>
    <p:sldId id="320" r:id="rId20"/>
    <p:sldId id="297" r:id="rId21"/>
    <p:sldId id="306" r:id="rId22"/>
    <p:sldId id="310" r:id="rId23"/>
    <p:sldId id="298" r:id="rId24"/>
    <p:sldId id="299" r:id="rId25"/>
    <p:sldId id="311" r:id="rId26"/>
    <p:sldId id="309" r:id="rId27"/>
    <p:sldId id="331" r:id="rId28"/>
    <p:sldId id="321" r:id="rId29"/>
    <p:sldId id="322" r:id="rId30"/>
    <p:sldId id="323" r:id="rId31"/>
    <p:sldId id="324" r:id="rId32"/>
    <p:sldId id="325" r:id="rId33"/>
    <p:sldId id="326" r:id="rId34"/>
    <p:sldId id="327" r:id="rId35"/>
    <p:sldId id="328" r:id="rId36"/>
    <p:sldId id="329" r:id="rId37"/>
    <p:sldId id="315" r:id="rId3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8538"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svg"/><Relationship Id="rId1" Type="http://schemas.openxmlformats.org/officeDocument/2006/relationships/image" Target="../media/image3.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svg"/><Relationship Id="rId1" Type="http://schemas.openxmlformats.org/officeDocument/2006/relationships/image" Target="../media/image3.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1A97C-F578-484B-B89C-EF19D76D3CD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947299F-9291-4EDD-909A-69AC7516E552}">
      <dgm:prSet/>
      <dgm:spPr/>
      <dgm:t>
        <a:bodyPr/>
        <a:lstStyle/>
        <a:p>
          <a:r>
            <a:rPr lang="it-IT"/>
            <a:t>Scheda biografica (colloquio col caregiver)</a:t>
          </a:r>
          <a:br>
            <a:rPr lang="it-IT"/>
          </a:br>
          <a:endParaRPr lang="en-US"/>
        </a:p>
      </dgm:t>
    </dgm:pt>
    <dgm:pt modelId="{469F8835-0A32-4B82-9712-27D87D9EBE75}" type="parTrans" cxnId="{810D9CB8-C043-4558-A05D-843E18E179D7}">
      <dgm:prSet/>
      <dgm:spPr/>
      <dgm:t>
        <a:bodyPr/>
        <a:lstStyle/>
        <a:p>
          <a:endParaRPr lang="en-US"/>
        </a:p>
      </dgm:t>
    </dgm:pt>
    <dgm:pt modelId="{F1AD5566-453F-400E-AAC3-F94712FBA0BB}" type="sibTrans" cxnId="{810D9CB8-C043-4558-A05D-843E18E179D7}">
      <dgm:prSet/>
      <dgm:spPr/>
      <dgm:t>
        <a:bodyPr/>
        <a:lstStyle/>
        <a:p>
          <a:endParaRPr lang="en-US"/>
        </a:p>
      </dgm:t>
    </dgm:pt>
    <dgm:pt modelId="{8A2A3495-575B-4AB1-8028-680CABBB6280}">
      <dgm:prSet/>
      <dgm:spPr/>
      <dgm:t>
        <a:bodyPr/>
        <a:lstStyle/>
        <a:p>
          <a:r>
            <a:rPr lang="it-IT"/>
            <a:t>Mini-mental state examination</a:t>
          </a:r>
          <a:br>
            <a:rPr lang="it-IT"/>
          </a:br>
          <a:endParaRPr lang="en-US"/>
        </a:p>
      </dgm:t>
    </dgm:pt>
    <dgm:pt modelId="{CC618D9E-C8CC-416D-9633-6E5B0C7ABCAE}" type="parTrans" cxnId="{D12CC18E-65FE-42CE-A685-104F3473AB8A}">
      <dgm:prSet/>
      <dgm:spPr/>
      <dgm:t>
        <a:bodyPr/>
        <a:lstStyle/>
        <a:p>
          <a:endParaRPr lang="en-US"/>
        </a:p>
      </dgm:t>
    </dgm:pt>
    <dgm:pt modelId="{9719FDB0-68A7-41D6-BDCD-8012DA0BB38E}" type="sibTrans" cxnId="{D12CC18E-65FE-42CE-A685-104F3473AB8A}">
      <dgm:prSet/>
      <dgm:spPr/>
      <dgm:t>
        <a:bodyPr/>
        <a:lstStyle/>
        <a:p>
          <a:endParaRPr lang="en-US"/>
        </a:p>
      </dgm:t>
    </dgm:pt>
    <dgm:pt modelId="{19C33CA9-0749-4833-9F8A-9F8AD005EED8}">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err="1"/>
            <a:t>Neuropsychiatric</a:t>
          </a:r>
          <a:r>
            <a:rPr lang="it-IT" dirty="0"/>
            <a:t> Inventory </a:t>
          </a:r>
          <a:endParaRPr lang="en-US" dirty="0"/>
        </a:p>
        <a:p>
          <a:pPr marL="0" lvl="0" defTabSz="800100">
            <a:lnSpc>
              <a:spcPct val="90000"/>
            </a:lnSpc>
            <a:spcBef>
              <a:spcPct val="0"/>
            </a:spcBef>
            <a:spcAft>
              <a:spcPct val="35000"/>
            </a:spcAft>
            <a:buNone/>
          </a:pPr>
          <a:endParaRPr lang="en-US" dirty="0"/>
        </a:p>
      </dgm:t>
    </dgm:pt>
    <dgm:pt modelId="{CA8C0FD1-F947-4DB0-81CC-3CDDEB9710C3}" type="parTrans" cxnId="{D7AEF718-8264-4B4F-900A-230D0F9227AE}">
      <dgm:prSet/>
      <dgm:spPr/>
      <dgm:t>
        <a:bodyPr/>
        <a:lstStyle/>
        <a:p>
          <a:endParaRPr lang="en-US"/>
        </a:p>
      </dgm:t>
    </dgm:pt>
    <dgm:pt modelId="{1A76B7C6-01D3-4784-BE58-AAA7178EED06}" type="sibTrans" cxnId="{D7AEF718-8264-4B4F-900A-230D0F9227AE}">
      <dgm:prSet/>
      <dgm:spPr/>
      <dgm:t>
        <a:bodyPr/>
        <a:lstStyle/>
        <a:p>
          <a:endParaRPr lang="en-US"/>
        </a:p>
      </dgm:t>
    </dgm:pt>
    <dgm:pt modelId="{06DFC220-8052-494E-82F0-D262EA90DBD7}">
      <dgm:prSet/>
      <dgm:spPr/>
      <dgm:t>
        <a:bodyPr/>
        <a:lstStyle/>
        <a:p>
          <a:r>
            <a:rPr lang="it-IT"/>
            <a:t>Colloquio conoscitivo col residente</a:t>
          </a:r>
          <a:endParaRPr lang="en-US" dirty="0"/>
        </a:p>
      </dgm:t>
    </dgm:pt>
    <dgm:pt modelId="{C4D74A01-0B5F-4615-85F9-6A25E190453D}" type="parTrans" cxnId="{5C4E2061-E8D8-40D9-BD3B-E40B49B11399}">
      <dgm:prSet/>
      <dgm:spPr/>
      <dgm:t>
        <a:bodyPr/>
        <a:lstStyle/>
        <a:p>
          <a:endParaRPr lang="it-IT"/>
        </a:p>
      </dgm:t>
    </dgm:pt>
    <dgm:pt modelId="{8EDBCB9B-4198-4213-BD96-081E13121F1C}" type="sibTrans" cxnId="{5C4E2061-E8D8-40D9-BD3B-E40B49B11399}">
      <dgm:prSet/>
      <dgm:spPr/>
      <dgm:t>
        <a:bodyPr/>
        <a:lstStyle/>
        <a:p>
          <a:endParaRPr lang="it-IT"/>
        </a:p>
      </dgm:t>
    </dgm:pt>
    <dgm:pt modelId="{D037F9D2-E26D-484C-8671-95FB4E916DCC}" type="pres">
      <dgm:prSet presAssocID="{16B1A97C-F578-484B-B89C-EF19D76D3CD5}" presName="hierChild1" presStyleCnt="0">
        <dgm:presLayoutVars>
          <dgm:chPref val="1"/>
          <dgm:dir/>
          <dgm:animOne val="branch"/>
          <dgm:animLvl val="lvl"/>
          <dgm:resizeHandles/>
        </dgm:presLayoutVars>
      </dgm:prSet>
      <dgm:spPr/>
      <dgm:t>
        <a:bodyPr/>
        <a:lstStyle/>
        <a:p>
          <a:endParaRPr lang="it-IT"/>
        </a:p>
      </dgm:t>
    </dgm:pt>
    <dgm:pt modelId="{CD6B7D86-71D2-49CB-94D1-51700548B780}" type="pres">
      <dgm:prSet presAssocID="{5947299F-9291-4EDD-909A-69AC7516E552}" presName="hierRoot1" presStyleCnt="0"/>
      <dgm:spPr/>
    </dgm:pt>
    <dgm:pt modelId="{DA6810DC-5023-4E21-A660-C8BEBAC12A94}" type="pres">
      <dgm:prSet presAssocID="{5947299F-9291-4EDD-909A-69AC7516E552}" presName="composite" presStyleCnt="0"/>
      <dgm:spPr/>
    </dgm:pt>
    <dgm:pt modelId="{F8787EF6-C709-44C3-844A-74D739C47F78}" type="pres">
      <dgm:prSet presAssocID="{5947299F-9291-4EDD-909A-69AC7516E552}" presName="background" presStyleLbl="node0" presStyleIdx="0" presStyleCnt="4"/>
      <dgm:spPr/>
    </dgm:pt>
    <dgm:pt modelId="{E994785A-0ADF-4F1A-AE5D-4759F7B811CE}" type="pres">
      <dgm:prSet presAssocID="{5947299F-9291-4EDD-909A-69AC7516E552}" presName="text" presStyleLbl="fgAcc0" presStyleIdx="0" presStyleCnt="4">
        <dgm:presLayoutVars>
          <dgm:chPref val="3"/>
        </dgm:presLayoutVars>
      </dgm:prSet>
      <dgm:spPr/>
      <dgm:t>
        <a:bodyPr/>
        <a:lstStyle/>
        <a:p>
          <a:endParaRPr lang="it-IT"/>
        </a:p>
      </dgm:t>
    </dgm:pt>
    <dgm:pt modelId="{20EDB5C3-9BB3-4E7D-8930-28BADE2E9B7E}" type="pres">
      <dgm:prSet presAssocID="{5947299F-9291-4EDD-909A-69AC7516E552}" presName="hierChild2" presStyleCnt="0"/>
      <dgm:spPr/>
    </dgm:pt>
    <dgm:pt modelId="{38B190EA-876D-417F-A039-16EDAB90D017}" type="pres">
      <dgm:prSet presAssocID="{06DFC220-8052-494E-82F0-D262EA90DBD7}" presName="hierRoot1" presStyleCnt="0"/>
      <dgm:spPr/>
    </dgm:pt>
    <dgm:pt modelId="{206CB9C9-E81A-4E09-AE14-9F8DD0E75503}" type="pres">
      <dgm:prSet presAssocID="{06DFC220-8052-494E-82F0-D262EA90DBD7}" presName="composite" presStyleCnt="0"/>
      <dgm:spPr/>
    </dgm:pt>
    <dgm:pt modelId="{A0D5BCDC-0139-4783-8C61-C684B0AC3A9B}" type="pres">
      <dgm:prSet presAssocID="{06DFC220-8052-494E-82F0-D262EA90DBD7}" presName="background" presStyleLbl="node0" presStyleIdx="1" presStyleCnt="4"/>
      <dgm:spPr/>
    </dgm:pt>
    <dgm:pt modelId="{08BCECA1-5BC7-431D-BCAA-C72926DB56D0}" type="pres">
      <dgm:prSet presAssocID="{06DFC220-8052-494E-82F0-D262EA90DBD7}" presName="text" presStyleLbl="fgAcc0" presStyleIdx="1" presStyleCnt="4">
        <dgm:presLayoutVars>
          <dgm:chPref val="3"/>
        </dgm:presLayoutVars>
      </dgm:prSet>
      <dgm:spPr/>
      <dgm:t>
        <a:bodyPr/>
        <a:lstStyle/>
        <a:p>
          <a:endParaRPr lang="it-IT"/>
        </a:p>
      </dgm:t>
    </dgm:pt>
    <dgm:pt modelId="{CA8533F6-FFE5-4AD9-95D6-8F27FD1DE3C4}" type="pres">
      <dgm:prSet presAssocID="{06DFC220-8052-494E-82F0-D262EA90DBD7}" presName="hierChild2" presStyleCnt="0"/>
      <dgm:spPr/>
    </dgm:pt>
    <dgm:pt modelId="{7371C3F6-E5CC-4BD2-835C-EE9A56841F06}" type="pres">
      <dgm:prSet presAssocID="{8A2A3495-575B-4AB1-8028-680CABBB6280}" presName="hierRoot1" presStyleCnt="0"/>
      <dgm:spPr/>
    </dgm:pt>
    <dgm:pt modelId="{62E7E061-E36C-4960-84D0-1939515F63C6}" type="pres">
      <dgm:prSet presAssocID="{8A2A3495-575B-4AB1-8028-680CABBB6280}" presName="composite" presStyleCnt="0"/>
      <dgm:spPr/>
    </dgm:pt>
    <dgm:pt modelId="{93DDF5E9-6AB4-4C94-8D3E-8F9AF4995870}" type="pres">
      <dgm:prSet presAssocID="{8A2A3495-575B-4AB1-8028-680CABBB6280}" presName="background" presStyleLbl="node0" presStyleIdx="2" presStyleCnt="4"/>
      <dgm:spPr/>
    </dgm:pt>
    <dgm:pt modelId="{635814A3-67F1-4519-82F6-81EBE4193277}" type="pres">
      <dgm:prSet presAssocID="{8A2A3495-575B-4AB1-8028-680CABBB6280}" presName="text" presStyleLbl="fgAcc0" presStyleIdx="2" presStyleCnt="4">
        <dgm:presLayoutVars>
          <dgm:chPref val="3"/>
        </dgm:presLayoutVars>
      </dgm:prSet>
      <dgm:spPr/>
      <dgm:t>
        <a:bodyPr/>
        <a:lstStyle/>
        <a:p>
          <a:endParaRPr lang="it-IT"/>
        </a:p>
      </dgm:t>
    </dgm:pt>
    <dgm:pt modelId="{D9813854-E95F-4A79-84F1-0FC5209866F9}" type="pres">
      <dgm:prSet presAssocID="{8A2A3495-575B-4AB1-8028-680CABBB6280}" presName="hierChild2" presStyleCnt="0"/>
      <dgm:spPr/>
    </dgm:pt>
    <dgm:pt modelId="{3D404AF5-4D97-434B-A452-B81A86E3A732}" type="pres">
      <dgm:prSet presAssocID="{19C33CA9-0749-4833-9F8A-9F8AD005EED8}" presName="hierRoot1" presStyleCnt="0"/>
      <dgm:spPr/>
    </dgm:pt>
    <dgm:pt modelId="{65F43D4D-C47B-4267-B971-283D92E22FA9}" type="pres">
      <dgm:prSet presAssocID="{19C33CA9-0749-4833-9F8A-9F8AD005EED8}" presName="composite" presStyleCnt="0"/>
      <dgm:spPr/>
    </dgm:pt>
    <dgm:pt modelId="{2DCF85E5-615D-4AA3-B268-ED53F35F881B}" type="pres">
      <dgm:prSet presAssocID="{19C33CA9-0749-4833-9F8A-9F8AD005EED8}" presName="background" presStyleLbl="node0" presStyleIdx="3" presStyleCnt="4"/>
      <dgm:spPr/>
    </dgm:pt>
    <dgm:pt modelId="{20AA3619-57C6-47CE-BDB5-4476A25BE036}" type="pres">
      <dgm:prSet presAssocID="{19C33CA9-0749-4833-9F8A-9F8AD005EED8}" presName="text" presStyleLbl="fgAcc0" presStyleIdx="3" presStyleCnt="4">
        <dgm:presLayoutVars>
          <dgm:chPref val="3"/>
        </dgm:presLayoutVars>
      </dgm:prSet>
      <dgm:spPr/>
      <dgm:t>
        <a:bodyPr/>
        <a:lstStyle/>
        <a:p>
          <a:endParaRPr lang="it-IT"/>
        </a:p>
      </dgm:t>
    </dgm:pt>
    <dgm:pt modelId="{9C6A2AD8-39FF-4BD4-A4AF-BF3BE4DC8743}" type="pres">
      <dgm:prSet presAssocID="{19C33CA9-0749-4833-9F8A-9F8AD005EED8}" presName="hierChild2" presStyleCnt="0"/>
      <dgm:spPr/>
    </dgm:pt>
  </dgm:ptLst>
  <dgm:cxnLst>
    <dgm:cxn modelId="{7363B4A3-2700-4032-A2FE-2F795F98A855}" type="presOf" srcId="{06DFC220-8052-494E-82F0-D262EA90DBD7}" destId="{08BCECA1-5BC7-431D-BCAA-C72926DB56D0}" srcOrd="0" destOrd="0" presId="urn:microsoft.com/office/officeart/2005/8/layout/hierarchy1"/>
    <dgm:cxn modelId="{810D9CB8-C043-4558-A05D-843E18E179D7}" srcId="{16B1A97C-F578-484B-B89C-EF19D76D3CD5}" destId="{5947299F-9291-4EDD-909A-69AC7516E552}" srcOrd="0" destOrd="0" parTransId="{469F8835-0A32-4B82-9712-27D87D9EBE75}" sibTransId="{F1AD5566-453F-400E-AAC3-F94712FBA0BB}"/>
    <dgm:cxn modelId="{D7AEF718-8264-4B4F-900A-230D0F9227AE}" srcId="{16B1A97C-F578-484B-B89C-EF19D76D3CD5}" destId="{19C33CA9-0749-4833-9F8A-9F8AD005EED8}" srcOrd="3" destOrd="0" parTransId="{CA8C0FD1-F947-4DB0-81CC-3CDDEB9710C3}" sibTransId="{1A76B7C6-01D3-4784-BE58-AAA7178EED06}"/>
    <dgm:cxn modelId="{07CD9AA0-07E3-4E54-A956-FB780596762D}" type="presOf" srcId="{5947299F-9291-4EDD-909A-69AC7516E552}" destId="{E994785A-0ADF-4F1A-AE5D-4759F7B811CE}" srcOrd="0" destOrd="0" presId="urn:microsoft.com/office/officeart/2005/8/layout/hierarchy1"/>
    <dgm:cxn modelId="{D12CC18E-65FE-42CE-A685-104F3473AB8A}" srcId="{16B1A97C-F578-484B-B89C-EF19D76D3CD5}" destId="{8A2A3495-575B-4AB1-8028-680CABBB6280}" srcOrd="2" destOrd="0" parTransId="{CC618D9E-C8CC-416D-9633-6E5B0C7ABCAE}" sibTransId="{9719FDB0-68A7-41D6-BDCD-8012DA0BB38E}"/>
    <dgm:cxn modelId="{631C8ED7-D0E1-44AD-8F6B-DE5D7917BC5B}" type="presOf" srcId="{8A2A3495-575B-4AB1-8028-680CABBB6280}" destId="{635814A3-67F1-4519-82F6-81EBE4193277}" srcOrd="0" destOrd="0" presId="urn:microsoft.com/office/officeart/2005/8/layout/hierarchy1"/>
    <dgm:cxn modelId="{7A4E65A3-F143-4863-877F-FC72394F51CC}" type="presOf" srcId="{16B1A97C-F578-484B-B89C-EF19D76D3CD5}" destId="{D037F9D2-E26D-484C-8671-95FB4E916DCC}" srcOrd="0" destOrd="0" presId="urn:microsoft.com/office/officeart/2005/8/layout/hierarchy1"/>
    <dgm:cxn modelId="{50EFEC10-F4A1-44E1-B984-221C3721B3C5}" type="presOf" srcId="{19C33CA9-0749-4833-9F8A-9F8AD005EED8}" destId="{20AA3619-57C6-47CE-BDB5-4476A25BE036}" srcOrd="0" destOrd="0" presId="urn:microsoft.com/office/officeart/2005/8/layout/hierarchy1"/>
    <dgm:cxn modelId="{5C4E2061-E8D8-40D9-BD3B-E40B49B11399}" srcId="{16B1A97C-F578-484B-B89C-EF19D76D3CD5}" destId="{06DFC220-8052-494E-82F0-D262EA90DBD7}" srcOrd="1" destOrd="0" parTransId="{C4D74A01-0B5F-4615-85F9-6A25E190453D}" sibTransId="{8EDBCB9B-4198-4213-BD96-081E13121F1C}"/>
    <dgm:cxn modelId="{5BC4E370-C03D-4017-8265-5CCE58C978E1}" type="presParOf" srcId="{D037F9D2-E26D-484C-8671-95FB4E916DCC}" destId="{CD6B7D86-71D2-49CB-94D1-51700548B780}" srcOrd="0" destOrd="0" presId="urn:microsoft.com/office/officeart/2005/8/layout/hierarchy1"/>
    <dgm:cxn modelId="{F694B851-F84B-42B3-9EB5-CEDF0B86905E}" type="presParOf" srcId="{CD6B7D86-71D2-49CB-94D1-51700548B780}" destId="{DA6810DC-5023-4E21-A660-C8BEBAC12A94}" srcOrd="0" destOrd="0" presId="urn:microsoft.com/office/officeart/2005/8/layout/hierarchy1"/>
    <dgm:cxn modelId="{E9FCC9DD-BFB3-4352-A05D-E6E00DF5EA3B}" type="presParOf" srcId="{DA6810DC-5023-4E21-A660-C8BEBAC12A94}" destId="{F8787EF6-C709-44C3-844A-74D739C47F78}" srcOrd="0" destOrd="0" presId="urn:microsoft.com/office/officeart/2005/8/layout/hierarchy1"/>
    <dgm:cxn modelId="{B9097C04-59C0-44C6-A6EC-1667C1E69DF2}" type="presParOf" srcId="{DA6810DC-5023-4E21-A660-C8BEBAC12A94}" destId="{E994785A-0ADF-4F1A-AE5D-4759F7B811CE}" srcOrd="1" destOrd="0" presId="urn:microsoft.com/office/officeart/2005/8/layout/hierarchy1"/>
    <dgm:cxn modelId="{0293E621-DBE4-4722-B37A-98AC8CBDF28E}" type="presParOf" srcId="{CD6B7D86-71D2-49CB-94D1-51700548B780}" destId="{20EDB5C3-9BB3-4E7D-8930-28BADE2E9B7E}" srcOrd="1" destOrd="0" presId="urn:microsoft.com/office/officeart/2005/8/layout/hierarchy1"/>
    <dgm:cxn modelId="{4C36FA8C-05AA-4668-9910-E98173DA22D3}" type="presParOf" srcId="{D037F9D2-E26D-484C-8671-95FB4E916DCC}" destId="{38B190EA-876D-417F-A039-16EDAB90D017}" srcOrd="1" destOrd="0" presId="urn:microsoft.com/office/officeart/2005/8/layout/hierarchy1"/>
    <dgm:cxn modelId="{335F111C-441D-47D0-A099-EEBC9E8145FB}" type="presParOf" srcId="{38B190EA-876D-417F-A039-16EDAB90D017}" destId="{206CB9C9-E81A-4E09-AE14-9F8DD0E75503}" srcOrd="0" destOrd="0" presId="urn:microsoft.com/office/officeart/2005/8/layout/hierarchy1"/>
    <dgm:cxn modelId="{248AA972-8FDF-4F40-9F0E-01834B0F7B44}" type="presParOf" srcId="{206CB9C9-E81A-4E09-AE14-9F8DD0E75503}" destId="{A0D5BCDC-0139-4783-8C61-C684B0AC3A9B}" srcOrd="0" destOrd="0" presId="urn:microsoft.com/office/officeart/2005/8/layout/hierarchy1"/>
    <dgm:cxn modelId="{C130F71A-8452-48FB-ADD4-7835BCF86555}" type="presParOf" srcId="{206CB9C9-E81A-4E09-AE14-9F8DD0E75503}" destId="{08BCECA1-5BC7-431D-BCAA-C72926DB56D0}" srcOrd="1" destOrd="0" presId="urn:microsoft.com/office/officeart/2005/8/layout/hierarchy1"/>
    <dgm:cxn modelId="{7631178C-D8C3-4440-80B3-76D825F5543F}" type="presParOf" srcId="{38B190EA-876D-417F-A039-16EDAB90D017}" destId="{CA8533F6-FFE5-4AD9-95D6-8F27FD1DE3C4}" srcOrd="1" destOrd="0" presId="urn:microsoft.com/office/officeart/2005/8/layout/hierarchy1"/>
    <dgm:cxn modelId="{8B366821-B048-44BC-9E37-38568D010195}" type="presParOf" srcId="{D037F9D2-E26D-484C-8671-95FB4E916DCC}" destId="{7371C3F6-E5CC-4BD2-835C-EE9A56841F06}" srcOrd="2" destOrd="0" presId="urn:microsoft.com/office/officeart/2005/8/layout/hierarchy1"/>
    <dgm:cxn modelId="{720106EC-0712-40B8-9F42-49C3E4EFE33B}" type="presParOf" srcId="{7371C3F6-E5CC-4BD2-835C-EE9A56841F06}" destId="{62E7E061-E36C-4960-84D0-1939515F63C6}" srcOrd="0" destOrd="0" presId="urn:microsoft.com/office/officeart/2005/8/layout/hierarchy1"/>
    <dgm:cxn modelId="{2E3C015B-4CAC-4B00-A252-3A03375FE07F}" type="presParOf" srcId="{62E7E061-E36C-4960-84D0-1939515F63C6}" destId="{93DDF5E9-6AB4-4C94-8D3E-8F9AF4995870}" srcOrd="0" destOrd="0" presId="urn:microsoft.com/office/officeart/2005/8/layout/hierarchy1"/>
    <dgm:cxn modelId="{EE40CCCA-D3D2-4675-A0DD-A186BD534F60}" type="presParOf" srcId="{62E7E061-E36C-4960-84D0-1939515F63C6}" destId="{635814A3-67F1-4519-82F6-81EBE4193277}" srcOrd="1" destOrd="0" presId="urn:microsoft.com/office/officeart/2005/8/layout/hierarchy1"/>
    <dgm:cxn modelId="{1D28931D-2E89-452B-899D-287BB443980D}" type="presParOf" srcId="{7371C3F6-E5CC-4BD2-835C-EE9A56841F06}" destId="{D9813854-E95F-4A79-84F1-0FC5209866F9}" srcOrd="1" destOrd="0" presId="urn:microsoft.com/office/officeart/2005/8/layout/hierarchy1"/>
    <dgm:cxn modelId="{EF2A8338-399C-4E69-99B1-A49EF8C80DA4}" type="presParOf" srcId="{D037F9D2-E26D-484C-8671-95FB4E916DCC}" destId="{3D404AF5-4D97-434B-A452-B81A86E3A732}" srcOrd="3" destOrd="0" presId="urn:microsoft.com/office/officeart/2005/8/layout/hierarchy1"/>
    <dgm:cxn modelId="{6E34F22C-3080-4163-AA92-20A8C5E446D5}" type="presParOf" srcId="{3D404AF5-4D97-434B-A452-B81A86E3A732}" destId="{65F43D4D-C47B-4267-B971-283D92E22FA9}" srcOrd="0" destOrd="0" presId="urn:microsoft.com/office/officeart/2005/8/layout/hierarchy1"/>
    <dgm:cxn modelId="{5E69BF85-68B0-4AF9-9C41-26BF851B1DAC}" type="presParOf" srcId="{65F43D4D-C47B-4267-B971-283D92E22FA9}" destId="{2DCF85E5-615D-4AA3-B268-ED53F35F881B}" srcOrd="0" destOrd="0" presId="urn:microsoft.com/office/officeart/2005/8/layout/hierarchy1"/>
    <dgm:cxn modelId="{26274E7C-7671-41B8-BED2-2DE120F58DD9}" type="presParOf" srcId="{65F43D4D-C47B-4267-B971-283D92E22FA9}" destId="{20AA3619-57C6-47CE-BDB5-4476A25BE036}" srcOrd="1" destOrd="0" presId="urn:microsoft.com/office/officeart/2005/8/layout/hierarchy1"/>
    <dgm:cxn modelId="{C1E069A9-9F84-4A45-86B5-709ADEB3C614}" type="presParOf" srcId="{3D404AF5-4D97-434B-A452-B81A86E3A732}" destId="{9C6A2AD8-39FF-4BD4-A4AF-BF3BE4DC87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7436D-91AB-4F40-8564-EDB07C21D121}"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B3704EC9-3394-4457-9725-0D81591D2934}">
      <dgm:prSet custT="1"/>
      <dgm:spPr/>
      <dgm:t>
        <a:bodyPr/>
        <a:lstStyle/>
        <a:p>
          <a:r>
            <a:rPr lang="it-IT" sz="4000" dirty="0" err="1"/>
            <a:t>Based</a:t>
          </a:r>
          <a:r>
            <a:rPr lang="it-IT" sz="4000" dirty="0"/>
            <a:t> Activity </a:t>
          </a:r>
          <a:r>
            <a:rPr lang="it-IT" sz="4000" dirty="0" err="1"/>
            <a:t>Daily</a:t>
          </a:r>
          <a:r>
            <a:rPr lang="it-IT" sz="4000" dirty="0"/>
            <a:t> Living</a:t>
          </a:r>
          <a:endParaRPr lang="en-US" sz="4000" dirty="0"/>
        </a:p>
      </dgm:t>
    </dgm:pt>
    <dgm:pt modelId="{5255A306-6B1E-436E-A41F-6D945229EC23}" type="parTrans" cxnId="{D6AA846C-6665-48EC-A370-000F415DCA09}">
      <dgm:prSet/>
      <dgm:spPr/>
      <dgm:t>
        <a:bodyPr/>
        <a:lstStyle/>
        <a:p>
          <a:endParaRPr lang="en-US"/>
        </a:p>
      </dgm:t>
    </dgm:pt>
    <dgm:pt modelId="{AE2D4836-9023-44F7-BA45-CBD817B2FA4E}" type="sibTrans" cxnId="{D6AA846C-6665-48EC-A370-000F415DCA09}">
      <dgm:prSet/>
      <dgm:spPr/>
      <dgm:t>
        <a:bodyPr/>
        <a:lstStyle/>
        <a:p>
          <a:endParaRPr lang="en-US"/>
        </a:p>
      </dgm:t>
    </dgm:pt>
    <dgm:pt modelId="{2D2DD7BE-939B-4B10-8BD7-E8FF44CD9454}">
      <dgm:prSet custT="1"/>
      <dgm:spPr/>
      <dgm:t>
        <a:bodyPr/>
        <a:lstStyle/>
        <a:p>
          <a:r>
            <a:rPr lang="it-IT" sz="4000" dirty="0" err="1"/>
            <a:t>Instrumental</a:t>
          </a:r>
          <a:r>
            <a:rPr lang="it-IT" sz="4000" dirty="0"/>
            <a:t> Activity </a:t>
          </a:r>
          <a:r>
            <a:rPr lang="it-IT" sz="4000" dirty="0" err="1"/>
            <a:t>Daily</a:t>
          </a:r>
          <a:r>
            <a:rPr lang="it-IT" sz="4000" dirty="0"/>
            <a:t> Living</a:t>
          </a:r>
          <a:endParaRPr lang="en-US" sz="4000" dirty="0"/>
        </a:p>
      </dgm:t>
    </dgm:pt>
    <dgm:pt modelId="{4BA24F0D-F6F4-4536-9E1C-AFE8D64F79F9}" type="parTrans" cxnId="{F400733E-4079-48B6-A766-9C11EC322109}">
      <dgm:prSet/>
      <dgm:spPr/>
      <dgm:t>
        <a:bodyPr/>
        <a:lstStyle/>
        <a:p>
          <a:endParaRPr lang="en-US"/>
        </a:p>
      </dgm:t>
    </dgm:pt>
    <dgm:pt modelId="{3C2CBA12-C080-4F3E-9FAB-9FE9C9D7181C}" type="sibTrans" cxnId="{F400733E-4079-48B6-A766-9C11EC322109}">
      <dgm:prSet/>
      <dgm:spPr/>
      <dgm:t>
        <a:bodyPr/>
        <a:lstStyle/>
        <a:p>
          <a:endParaRPr lang="en-US"/>
        </a:p>
      </dgm:t>
    </dgm:pt>
    <dgm:pt modelId="{E93121BB-FCF2-41C7-96F5-56E521DE15A9}" type="pres">
      <dgm:prSet presAssocID="{B527436D-91AB-4F40-8564-EDB07C21D121}" presName="linear" presStyleCnt="0">
        <dgm:presLayoutVars>
          <dgm:animLvl val="lvl"/>
          <dgm:resizeHandles val="exact"/>
        </dgm:presLayoutVars>
      </dgm:prSet>
      <dgm:spPr/>
      <dgm:t>
        <a:bodyPr/>
        <a:lstStyle/>
        <a:p>
          <a:endParaRPr lang="it-IT"/>
        </a:p>
      </dgm:t>
    </dgm:pt>
    <dgm:pt modelId="{8121C689-2BDA-4886-9AC5-60DCDE33E2B7}" type="pres">
      <dgm:prSet presAssocID="{B3704EC9-3394-4457-9725-0D81591D2934}" presName="parentText" presStyleLbl="node1" presStyleIdx="0" presStyleCnt="2">
        <dgm:presLayoutVars>
          <dgm:chMax val="0"/>
          <dgm:bulletEnabled val="1"/>
        </dgm:presLayoutVars>
      </dgm:prSet>
      <dgm:spPr/>
      <dgm:t>
        <a:bodyPr/>
        <a:lstStyle/>
        <a:p>
          <a:endParaRPr lang="it-IT"/>
        </a:p>
      </dgm:t>
    </dgm:pt>
    <dgm:pt modelId="{E4F4622E-A8C9-4B75-A184-F9F0E676EEC2}" type="pres">
      <dgm:prSet presAssocID="{AE2D4836-9023-44F7-BA45-CBD817B2FA4E}" presName="spacer" presStyleCnt="0"/>
      <dgm:spPr/>
    </dgm:pt>
    <dgm:pt modelId="{28E09928-0322-475B-AD97-24F45956F5D3}" type="pres">
      <dgm:prSet presAssocID="{2D2DD7BE-939B-4B10-8BD7-E8FF44CD9454}" presName="parentText" presStyleLbl="node1" presStyleIdx="1" presStyleCnt="2">
        <dgm:presLayoutVars>
          <dgm:chMax val="0"/>
          <dgm:bulletEnabled val="1"/>
        </dgm:presLayoutVars>
      </dgm:prSet>
      <dgm:spPr/>
      <dgm:t>
        <a:bodyPr/>
        <a:lstStyle/>
        <a:p>
          <a:endParaRPr lang="it-IT"/>
        </a:p>
      </dgm:t>
    </dgm:pt>
  </dgm:ptLst>
  <dgm:cxnLst>
    <dgm:cxn modelId="{D6AA846C-6665-48EC-A370-000F415DCA09}" srcId="{B527436D-91AB-4F40-8564-EDB07C21D121}" destId="{B3704EC9-3394-4457-9725-0D81591D2934}" srcOrd="0" destOrd="0" parTransId="{5255A306-6B1E-436E-A41F-6D945229EC23}" sibTransId="{AE2D4836-9023-44F7-BA45-CBD817B2FA4E}"/>
    <dgm:cxn modelId="{6C738EC8-A4D9-4AA2-93F6-CCA3DC005465}" type="presOf" srcId="{2D2DD7BE-939B-4B10-8BD7-E8FF44CD9454}" destId="{28E09928-0322-475B-AD97-24F45956F5D3}" srcOrd="0" destOrd="0" presId="urn:microsoft.com/office/officeart/2005/8/layout/vList2"/>
    <dgm:cxn modelId="{40C700C5-2B5E-4B50-8820-6370CE13510D}" type="presOf" srcId="{B3704EC9-3394-4457-9725-0D81591D2934}" destId="{8121C689-2BDA-4886-9AC5-60DCDE33E2B7}" srcOrd="0" destOrd="0" presId="urn:microsoft.com/office/officeart/2005/8/layout/vList2"/>
    <dgm:cxn modelId="{F400733E-4079-48B6-A766-9C11EC322109}" srcId="{B527436D-91AB-4F40-8564-EDB07C21D121}" destId="{2D2DD7BE-939B-4B10-8BD7-E8FF44CD9454}" srcOrd="1" destOrd="0" parTransId="{4BA24F0D-F6F4-4536-9E1C-AFE8D64F79F9}" sibTransId="{3C2CBA12-C080-4F3E-9FAB-9FE9C9D7181C}"/>
    <dgm:cxn modelId="{4306CFAA-0FA8-47D5-9725-EBB435DBA0AB}" type="presOf" srcId="{B527436D-91AB-4F40-8564-EDB07C21D121}" destId="{E93121BB-FCF2-41C7-96F5-56E521DE15A9}" srcOrd="0" destOrd="0" presId="urn:microsoft.com/office/officeart/2005/8/layout/vList2"/>
    <dgm:cxn modelId="{55E3A48A-062E-4641-87B8-4AE730883B70}" type="presParOf" srcId="{E93121BB-FCF2-41C7-96F5-56E521DE15A9}" destId="{8121C689-2BDA-4886-9AC5-60DCDE33E2B7}" srcOrd="0" destOrd="0" presId="urn:microsoft.com/office/officeart/2005/8/layout/vList2"/>
    <dgm:cxn modelId="{60683ADA-BA3E-49DF-A9CA-21C62A6F4166}" type="presParOf" srcId="{E93121BB-FCF2-41C7-96F5-56E521DE15A9}" destId="{E4F4622E-A8C9-4B75-A184-F9F0E676EEC2}" srcOrd="1" destOrd="0" presId="urn:microsoft.com/office/officeart/2005/8/layout/vList2"/>
    <dgm:cxn modelId="{316D09E8-1A3C-4427-95B1-5CB9A32721BF}" type="presParOf" srcId="{E93121BB-FCF2-41C7-96F5-56E521DE15A9}" destId="{28E09928-0322-475B-AD97-24F45956F5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913CA-5D76-42DD-9A34-D12DF854334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6BADE17-7ACB-4E28-B42A-4EF0881FD861}">
      <dgm:prSet/>
      <dgm:spPr/>
      <dgm:t>
        <a:bodyPr/>
        <a:lstStyle/>
        <a:p>
          <a:pPr>
            <a:lnSpc>
              <a:spcPct val="100000"/>
            </a:lnSpc>
          </a:pPr>
          <a:r>
            <a:rPr lang="it-IT" dirty="0"/>
            <a:t>Items della scala di valutazione</a:t>
          </a:r>
          <a:endParaRPr lang="en-US" dirty="0"/>
        </a:p>
      </dgm:t>
    </dgm:pt>
    <dgm:pt modelId="{3849BEA0-CF8E-4811-9D5D-1A14D2AE468B}" type="parTrans" cxnId="{666FB039-0BAC-4D1A-82D9-2F4E59D0A4AB}">
      <dgm:prSet/>
      <dgm:spPr/>
      <dgm:t>
        <a:bodyPr/>
        <a:lstStyle/>
        <a:p>
          <a:endParaRPr lang="en-US"/>
        </a:p>
      </dgm:t>
    </dgm:pt>
    <dgm:pt modelId="{15F44E94-4972-4F4D-A259-262EDFD4F9CF}" type="sibTrans" cxnId="{666FB039-0BAC-4D1A-82D9-2F4E59D0A4AB}">
      <dgm:prSet/>
      <dgm:spPr/>
      <dgm:t>
        <a:bodyPr/>
        <a:lstStyle/>
        <a:p>
          <a:endParaRPr lang="en-US"/>
        </a:p>
      </dgm:t>
    </dgm:pt>
    <dgm:pt modelId="{2303DEC4-3D00-4C2D-B924-A447C6DD4C57}">
      <dgm:prSet/>
      <dgm:spPr/>
      <dgm:t>
        <a:bodyPr/>
        <a:lstStyle/>
        <a:p>
          <a:pPr>
            <a:lnSpc>
              <a:spcPct val="100000"/>
            </a:lnSpc>
          </a:pPr>
          <a:r>
            <a:rPr lang="it-IT"/>
            <a:t>Attività significative per il soggetto</a:t>
          </a:r>
          <a:endParaRPr lang="en-US"/>
        </a:p>
      </dgm:t>
    </dgm:pt>
    <dgm:pt modelId="{23464E04-81EC-4D22-824D-08832CFBFFAF}" type="parTrans" cxnId="{13C34437-14E9-4FCE-BCD8-E1351D698B6E}">
      <dgm:prSet/>
      <dgm:spPr/>
      <dgm:t>
        <a:bodyPr/>
        <a:lstStyle/>
        <a:p>
          <a:endParaRPr lang="en-US"/>
        </a:p>
      </dgm:t>
    </dgm:pt>
    <dgm:pt modelId="{6DC62E69-F090-42D0-BA93-B4B70A56E41F}" type="sibTrans" cxnId="{13C34437-14E9-4FCE-BCD8-E1351D698B6E}">
      <dgm:prSet/>
      <dgm:spPr/>
      <dgm:t>
        <a:bodyPr/>
        <a:lstStyle/>
        <a:p>
          <a:endParaRPr lang="en-US"/>
        </a:p>
      </dgm:t>
    </dgm:pt>
    <dgm:pt modelId="{D1000381-B789-4C4A-A892-8B523F985DE9}" type="pres">
      <dgm:prSet presAssocID="{30C913CA-5D76-42DD-9A34-D12DF8543346}" presName="root" presStyleCnt="0">
        <dgm:presLayoutVars>
          <dgm:dir/>
          <dgm:resizeHandles val="exact"/>
        </dgm:presLayoutVars>
      </dgm:prSet>
      <dgm:spPr/>
      <dgm:t>
        <a:bodyPr/>
        <a:lstStyle/>
        <a:p>
          <a:endParaRPr lang="it-IT"/>
        </a:p>
      </dgm:t>
    </dgm:pt>
    <dgm:pt modelId="{B2FBC865-8F15-4669-897B-326C72E63A43}" type="pres">
      <dgm:prSet presAssocID="{46BADE17-7ACB-4E28-B42A-4EF0881FD861}" presName="compNode" presStyleCnt="0"/>
      <dgm:spPr/>
    </dgm:pt>
    <dgm:pt modelId="{53A9EB99-DD29-44E8-9DA6-9F6F5B64A2EE}" type="pres">
      <dgm:prSet presAssocID="{46BADE17-7ACB-4E28-B42A-4EF0881FD861}" presName="bgRect" presStyleLbl="bgShp" presStyleIdx="0" presStyleCnt="2"/>
      <dgm:spPr/>
    </dgm:pt>
    <dgm:pt modelId="{ED199824-9613-4D5A-BC69-79F7C8073F40}" type="pres">
      <dgm:prSet presAssocID="{46BADE17-7ACB-4E28-B42A-4EF0881FD86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Chiudi"/>
        </a:ext>
      </dgm:extLst>
    </dgm:pt>
    <dgm:pt modelId="{F3EA7696-8642-4479-8F23-1D756DD6999E}" type="pres">
      <dgm:prSet presAssocID="{46BADE17-7ACB-4E28-B42A-4EF0881FD861}" presName="spaceRect" presStyleCnt="0"/>
      <dgm:spPr/>
    </dgm:pt>
    <dgm:pt modelId="{FEBD9239-3971-4C07-924F-720B17D61D68}" type="pres">
      <dgm:prSet presAssocID="{46BADE17-7ACB-4E28-B42A-4EF0881FD861}" presName="parTx" presStyleLbl="revTx" presStyleIdx="0" presStyleCnt="2">
        <dgm:presLayoutVars>
          <dgm:chMax val="0"/>
          <dgm:chPref val="0"/>
        </dgm:presLayoutVars>
      </dgm:prSet>
      <dgm:spPr/>
      <dgm:t>
        <a:bodyPr/>
        <a:lstStyle/>
        <a:p>
          <a:endParaRPr lang="it-IT"/>
        </a:p>
      </dgm:t>
    </dgm:pt>
    <dgm:pt modelId="{B7F3D778-C8C2-4220-ADCE-4336B9C8C87B}" type="pres">
      <dgm:prSet presAssocID="{15F44E94-4972-4F4D-A259-262EDFD4F9CF}" presName="sibTrans" presStyleCnt="0"/>
      <dgm:spPr/>
    </dgm:pt>
    <dgm:pt modelId="{F7DC530C-CA76-4E21-A92C-1E7A68C3FD2D}" type="pres">
      <dgm:prSet presAssocID="{2303DEC4-3D00-4C2D-B924-A447C6DD4C57}" presName="compNode" presStyleCnt="0"/>
      <dgm:spPr/>
    </dgm:pt>
    <dgm:pt modelId="{38946188-25F7-4A88-B298-9677E15944E9}" type="pres">
      <dgm:prSet presAssocID="{2303DEC4-3D00-4C2D-B924-A447C6DD4C57}" presName="bgRect" presStyleLbl="bgShp" presStyleIdx="1" presStyleCnt="2"/>
      <dgm:spPr/>
    </dgm:pt>
    <dgm:pt modelId="{5A5177B5-9B46-4AE5-BF8E-DD1A808B35FA}" type="pres">
      <dgm:prSet presAssocID="{2303DEC4-3D00-4C2D-B924-A447C6DD4C57}" presName="iconRect" presStyleLbl="node1" presStyleIdx="1" presStyleCnt="2" custLinFactNeighborX="11279" custLinFactNeighborY="315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Segno di spunta"/>
        </a:ext>
      </dgm:extLst>
    </dgm:pt>
    <dgm:pt modelId="{6E7E3DFC-568D-437D-961C-AA055147C2AB}" type="pres">
      <dgm:prSet presAssocID="{2303DEC4-3D00-4C2D-B924-A447C6DD4C57}" presName="spaceRect" presStyleCnt="0"/>
      <dgm:spPr/>
    </dgm:pt>
    <dgm:pt modelId="{5B951ED1-7459-4174-BCB0-E2F8CDAAF81B}" type="pres">
      <dgm:prSet presAssocID="{2303DEC4-3D00-4C2D-B924-A447C6DD4C57}" presName="parTx" presStyleLbl="revTx" presStyleIdx="1" presStyleCnt="2">
        <dgm:presLayoutVars>
          <dgm:chMax val="0"/>
          <dgm:chPref val="0"/>
        </dgm:presLayoutVars>
      </dgm:prSet>
      <dgm:spPr/>
      <dgm:t>
        <a:bodyPr/>
        <a:lstStyle/>
        <a:p>
          <a:endParaRPr lang="it-IT"/>
        </a:p>
      </dgm:t>
    </dgm:pt>
  </dgm:ptLst>
  <dgm:cxnLst>
    <dgm:cxn modelId="{626D95BF-BA8E-4852-BE41-A7CC5D8E6C72}" type="presOf" srcId="{46BADE17-7ACB-4E28-B42A-4EF0881FD861}" destId="{FEBD9239-3971-4C07-924F-720B17D61D68}" srcOrd="0" destOrd="0" presId="urn:microsoft.com/office/officeart/2018/2/layout/IconVerticalSolidList"/>
    <dgm:cxn modelId="{666FB039-0BAC-4D1A-82D9-2F4E59D0A4AB}" srcId="{30C913CA-5D76-42DD-9A34-D12DF8543346}" destId="{46BADE17-7ACB-4E28-B42A-4EF0881FD861}" srcOrd="0" destOrd="0" parTransId="{3849BEA0-CF8E-4811-9D5D-1A14D2AE468B}" sibTransId="{15F44E94-4972-4F4D-A259-262EDFD4F9CF}"/>
    <dgm:cxn modelId="{13C34437-14E9-4FCE-BCD8-E1351D698B6E}" srcId="{30C913CA-5D76-42DD-9A34-D12DF8543346}" destId="{2303DEC4-3D00-4C2D-B924-A447C6DD4C57}" srcOrd="1" destOrd="0" parTransId="{23464E04-81EC-4D22-824D-08832CFBFFAF}" sibTransId="{6DC62E69-F090-42D0-BA93-B4B70A56E41F}"/>
    <dgm:cxn modelId="{EB6AB484-EFDD-4A8A-B37D-802BC010DE9D}" type="presOf" srcId="{30C913CA-5D76-42DD-9A34-D12DF8543346}" destId="{D1000381-B789-4C4A-A892-8B523F985DE9}" srcOrd="0" destOrd="0" presId="urn:microsoft.com/office/officeart/2018/2/layout/IconVerticalSolidList"/>
    <dgm:cxn modelId="{A48ADCCF-C0DA-4ECF-AC03-60054E864FAD}" type="presOf" srcId="{2303DEC4-3D00-4C2D-B924-A447C6DD4C57}" destId="{5B951ED1-7459-4174-BCB0-E2F8CDAAF81B}" srcOrd="0" destOrd="0" presId="urn:microsoft.com/office/officeart/2018/2/layout/IconVerticalSolidList"/>
    <dgm:cxn modelId="{D1DA02DB-42B6-4107-89CC-14BF70EA1363}" type="presParOf" srcId="{D1000381-B789-4C4A-A892-8B523F985DE9}" destId="{B2FBC865-8F15-4669-897B-326C72E63A43}" srcOrd="0" destOrd="0" presId="urn:microsoft.com/office/officeart/2018/2/layout/IconVerticalSolidList"/>
    <dgm:cxn modelId="{57A6E504-B250-4080-9F96-326205D7DDA6}" type="presParOf" srcId="{B2FBC865-8F15-4669-897B-326C72E63A43}" destId="{53A9EB99-DD29-44E8-9DA6-9F6F5B64A2EE}" srcOrd="0" destOrd="0" presId="urn:microsoft.com/office/officeart/2018/2/layout/IconVerticalSolidList"/>
    <dgm:cxn modelId="{41BBF61E-8B50-41C7-B4A8-245CCCAC8D4E}" type="presParOf" srcId="{B2FBC865-8F15-4669-897B-326C72E63A43}" destId="{ED199824-9613-4D5A-BC69-79F7C8073F40}" srcOrd="1" destOrd="0" presId="urn:microsoft.com/office/officeart/2018/2/layout/IconVerticalSolidList"/>
    <dgm:cxn modelId="{5817F010-0017-46A6-9D5E-43D6B4199699}" type="presParOf" srcId="{B2FBC865-8F15-4669-897B-326C72E63A43}" destId="{F3EA7696-8642-4479-8F23-1D756DD6999E}" srcOrd="2" destOrd="0" presId="urn:microsoft.com/office/officeart/2018/2/layout/IconVerticalSolidList"/>
    <dgm:cxn modelId="{F5282431-B0B2-4FD3-A5DF-93A2E60B3B9D}" type="presParOf" srcId="{B2FBC865-8F15-4669-897B-326C72E63A43}" destId="{FEBD9239-3971-4C07-924F-720B17D61D68}" srcOrd="3" destOrd="0" presId="urn:microsoft.com/office/officeart/2018/2/layout/IconVerticalSolidList"/>
    <dgm:cxn modelId="{4B718970-6F7F-4A1E-94A1-C402549169D3}" type="presParOf" srcId="{D1000381-B789-4C4A-A892-8B523F985DE9}" destId="{B7F3D778-C8C2-4220-ADCE-4336B9C8C87B}" srcOrd="1" destOrd="0" presId="urn:microsoft.com/office/officeart/2018/2/layout/IconVerticalSolidList"/>
    <dgm:cxn modelId="{7D29F574-8AB7-4322-BABB-6625D90AE798}" type="presParOf" srcId="{D1000381-B789-4C4A-A892-8B523F985DE9}" destId="{F7DC530C-CA76-4E21-A92C-1E7A68C3FD2D}" srcOrd="2" destOrd="0" presId="urn:microsoft.com/office/officeart/2018/2/layout/IconVerticalSolidList"/>
    <dgm:cxn modelId="{066BB756-B093-456E-8292-8858A9160AD8}" type="presParOf" srcId="{F7DC530C-CA76-4E21-A92C-1E7A68C3FD2D}" destId="{38946188-25F7-4A88-B298-9677E15944E9}" srcOrd="0" destOrd="0" presId="urn:microsoft.com/office/officeart/2018/2/layout/IconVerticalSolidList"/>
    <dgm:cxn modelId="{D7728974-D788-4C74-A718-8F1EF23140E0}" type="presParOf" srcId="{F7DC530C-CA76-4E21-A92C-1E7A68C3FD2D}" destId="{5A5177B5-9B46-4AE5-BF8E-DD1A808B35FA}" srcOrd="1" destOrd="0" presId="urn:microsoft.com/office/officeart/2018/2/layout/IconVerticalSolidList"/>
    <dgm:cxn modelId="{2548DB9B-5F1F-4719-8C81-5FD3F3305C52}" type="presParOf" srcId="{F7DC530C-CA76-4E21-A92C-1E7A68C3FD2D}" destId="{6E7E3DFC-568D-437D-961C-AA055147C2AB}" srcOrd="2" destOrd="0" presId="urn:microsoft.com/office/officeart/2018/2/layout/IconVerticalSolidList"/>
    <dgm:cxn modelId="{B89B636D-9253-4D3F-8E79-6A00E550021D}" type="presParOf" srcId="{F7DC530C-CA76-4E21-A92C-1E7A68C3FD2D}" destId="{5B951ED1-7459-4174-BCB0-E2F8CDAAF8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27E588-E899-4AED-B543-6F5691FE3F82}"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1DAC150F-1D2D-4D08-9EA7-9726003354AA}">
      <dgm:prSet/>
      <dgm:spPr/>
      <dgm:t>
        <a:bodyPr/>
        <a:lstStyle/>
        <a:p>
          <a:pPr>
            <a:lnSpc>
              <a:spcPct val="100000"/>
            </a:lnSpc>
          </a:pPr>
          <a:r>
            <a:rPr lang="it-IT" dirty="0"/>
            <a:t/>
          </a:r>
          <a:br>
            <a:rPr lang="it-IT" dirty="0"/>
          </a:br>
          <a:r>
            <a:rPr lang="it-IT" dirty="0"/>
            <a:t>Specifico per persone con demenza</a:t>
          </a:r>
          <a:br>
            <a:rPr lang="it-IT" dirty="0"/>
          </a:br>
          <a:endParaRPr lang="en-US" dirty="0"/>
        </a:p>
      </dgm:t>
    </dgm:pt>
    <dgm:pt modelId="{438DBE10-B106-4035-A589-E58250895440}" type="parTrans" cxnId="{66B81AA3-A84B-436E-97FC-EE15911305FB}">
      <dgm:prSet/>
      <dgm:spPr/>
      <dgm:t>
        <a:bodyPr/>
        <a:lstStyle/>
        <a:p>
          <a:endParaRPr lang="en-US"/>
        </a:p>
      </dgm:t>
    </dgm:pt>
    <dgm:pt modelId="{D17328E7-1254-4577-A6A5-8B89471A64CE}" type="sibTrans" cxnId="{66B81AA3-A84B-436E-97FC-EE15911305FB}">
      <dgm:prSet/>
      <dgm:spPr/>
      <dgm:t>
        <a:bodyPr/>
        <a:lstStyle/>
        <a:p>
          <a:endParaRPr lang="en-US"/>
        </a:p>
      </dgm:t>
    </dgm:pt>
    <dgm:pt modelId="{4B14640A-AD63-421E-A293-B297280FD12F}">
      <dgm:prSet/>
      <dgm:spPr/>
      <dgm:t>
        <a:bodyPr/>
        <a:lstStyle/>
        <a:p>
          <a:pPr>
            <a:lnSpc>
              <a:spcPct val="100000"/>
            </a:lnSpc>
          </a:pPr>
          <a:r>
            <a:rPr lang="it-IT" dirty="0"/>
            <a:t/>
          </a:r>
          <a:br>
            <a:rPr lang="it-IT" dirty="0"/>
          </a:br>
          <a:r>
            <a:rPr lang="it-IT" dirty="0"/>
            <a:t>Applicabile nel contesto ospedaliero</a:t>
          </a:r>
          <a:br>
            <a:rPr lang="it-IT" dirty="0"/>
          </a:br>
          <a:endParaRPr lang="en-US" dirty="0"/>
        </a:p>
      </dgm:t>
    </dgm:pt>
    <dgm:pt modelId="{1AB7BB51-4414-4A21-95D9-668025F893FD}" type="parTrans" cxnId="{2326048B-FED5-4DCF-9AE3-22DF7F8996C7}">
      <dgm:prSet/>
      <dgm:spPr/>
      <dgm:t>
        <a:bodyPr/>
        <a:lstStyle/>
        <a:p>
          <a:endParaRPr lang="en-US"/>
        </a:p>
      </dgm:t>
    </dgm:pt>
    <dgm:pt modelId="{EDA1B20A-C94E-4351-9A4C-072DB20CB329}" type="sibTrans" cxnId="{2326048B-FED5-4DCF-9AE3-22DF7F8996C7}">
      <dgm:prSet/>
      <dgm:spPr/>
      <dgm:t>
        <a:bodyPr/>
        <a:lstStyle/>
        <a:p>
          <a:endParaRPr lang="en-US"/>
        </a:p>
      </dgm:t>
    </dgm:pt>
    <dgm:pt modelId="{91A646FA-A1A0-4B6A-AE78-A6C5C5583ABD}">
      <dgm:prSet/>
      <dgm:spPr/>
      <dgm:t>
        <a:bodyPr/>
        <a:lstStyle/>
        <a:p>
          <a:pPr>
            <a:lnSpc>
              <a:spcPct val="100000"/>
            </a:lnSpc>
          </a:pPr>
          <a:r>
            <a:rPr lang="it-IT"/>
            <a:t>Supportato da evidenze scientifiche, vi è un miglioramento dei disturbi comportamentali</a:t>
          </a:r>
          <a:endParaRPr lang="en-US"/>
        </a:p>
      </dgm:t>
    </dgm:pt>
    <dgm:pt modelId="{8428067B-40C5-49CD-8461-B0B0B1AB64EC}" type="parTrans" cxnId="{5552AE15-BEBB-4028-870E-BC14143B803B}">
      <dgm:prSet/>
      <dgm:spPr/>
      <dgm:t>
        <a:bodyPr/>
        <a:lstStyle/>
        <a:p>
          <a:endParaRPr lang="en-US"/>
        </a:p>
      </dgm:t>
    </dgm:pt>
    <dgm:pt modelId="{908AA2F9-42A9-4100-9EC5-5A4E1FA76C5F}" type="sibTrans" cxnId="{5552AE15-BEBB-4028-870E-BC14143B803B}">
      <dgm:prSet/>
      <dgm:spPr/>
      <dgm:t>
        <a:bodyPr/>
        <a:lstStyle/>
        <a:p>
          <a:endParaRPr lang="en-US"/>
        </a:p>
      </dgm:t>
    </dgm:pt>
    <dgm:pt modelId="{D67272CC-81B7-45B5-8BCE-A560E482803E}" type="pres">
      <dgm:prSet presAssocID="{3827E588-E899-4AED-B543-6F5691FE3F82}" presName="root" presStyleCnt="0">
        <dgm:presLayoutVars>
          <dgm:dir/>
          <dgm:resizeHandles val="exact"/>
        </dgm:presLayoutVars>
      </dgm:prSet>
      <dgm:spPr/>
      <dgm:t>
        <a:bodyPr/>
        <a:lstStyle/>
        <a:p>
          <a:endParaRPr lang="it-IT"/>
        </a:p>
      </dgm:t>
    </dgm:pt>
    <dgm:pt modelId="{72538841-905B-426B-AC4C-A592F4DC6838}" type="pres">
      <dgm:prSet presAssocID="{1DAC150F-1D2D-4D08-9EA7-9726003354AA}" presName="compNode" presStyleCnt="0"/>
      <dgm:spPr/>
    </dgm:pt>
    <dgm:pt modelId="{7AF0113C-102D-4773-BBCD-8BE9CD9CC2F8}" type="pres">
      <dgm:prSet presAssocID="{1DAC150F-1D2D-4D08-9EA7-9726003354AA}" presName="bgRect" presStyleLbl="bgShp" presStyleIdx="0" presStyleCnt="3"/>
      <dgm:spPr/>
    </dgm:pt>
    <dgm:pt modelId="{311B991D-D088-4771-8F61-1622939B9BDB}" type="pres">
      <dgm:prSet presAssocID="{1DAC150F-1D2D-4D08-9EA7-9726003354AA}" presName="iconRect" presStyleLbl="node1" presStyleIdx="0" presStyleCnt="3" custLinFactNeighborX="-401" custLinFactNeighborY="-355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Uomo con bastone"/>
        </a:ext>
      </dgm:extLst>
    </dgm:pt>
    <dgm:pt modelId="{861FA03D-7F6A-417B-9EDF-AAFCB3097103}" type="pres">
      <dgm:prSet presAssocID="{1DAC150F-1D2D-4D08-9EA7-9726003354AA}" presName="spaceRect" presStyleCnt="0"/>
      <dgm:spPr/>
    </dgm:pt>
    <dgm:pt modelId="{ABBBF30D-0337-403D-AEDD-77F3B0E89564}" type="pres">
      <dgm:prSet presAssocID="{1DAC150F-1D2D-4D08-9EA7-9726003354AA}" presName="parTx" presStyleLbl="revTx" presStyleIdx="0" presStyleCnt="3">
        <dgm:presLayoutVars>
          <dgm:chMax val="0"/>
          <dgm:chPref val="0"/>
        </dgm:presLayoutVars>
      </dgm:prSet>
      <dgm:spPr/>
      <dgm:t>
        <a:bodyPr/>
        <a:lstStyle/>
        <a:p>
          <a:endParaRPr lang="it-IT"/>
        </a:p>
      </dgm:t>
    </dgm:pt>
    <dgm:pt modelId="{28606836-4E20-4CBA-AA26-5CA6AD964473}" type="pres">
      <dgm:prSet presAssocID="{D17328E7-1254-4577-A6A5-8B89471A64CE}" presName="sibTrans" presStyleCnt="0"/>
      <dgm:spPr/>
    </dgm:pt>
    <dgm:pt modelId="{43C80056-442C-46D7-974D-DCD60B15591E}" type="pres">
      <dgm:prSet presAssocID="{4B14640A-AD63-421E-A293-B297280FD12F}" presName="compNode" presStyleCnt="0"/>
      <dgm:spPr/>
    </dgm:pt>
    <dgm:pt modelId="{DE0B9DFE-85F8-4F30-B1E5-D2596E4409CA}" type="pres">
      <dgm:prSet presAssocID="{4B14640A-AD63-421E-A293-B297280FD12F}" presName="bgRect" presStyleLbl="bgShp" presStyleIdx="1" presStyleCnt="3"/>
      <dgm:spPr/>
    </dgm:pt>
    <dgm:pt modelId="{2B362A44-BEDB-4149-B37C-8118E38111A0}" type="pres">
      <dgm:prSet presAssocID="{4B14640A-AD63-421E-A293-B297280FD12F}"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Ospedale"/>
        </a:ext>
      </dgm:extLst>
    </dgm:pt>
    <dgm:pt modelId="{E064E5AD-41CB-4F53-8C98-E01368C94F58}" type="pres">
      <dgm:prSet presAssocID="{4B14640A-AD63-421E-A293-B297280FD12F}" presName="spaceRect" presStyleCnt="0"/>
      <dgm:spPr/>
    </dgm:pt>
    <dgm:pt modelId="{FD4DDF42-58B4-4F98-B5B1-6CADDA802C55}" type="pres">
      <dgm:prSet presAssocID="{4B14640A-AD63-421E-A293-B297280FD12F}" presName="parTx" presStyleLbl="revTx" presStyleIdx="1" presStyleCnt="3">
        <dgm:presLayoutVars>
          <dgm:chMax val="0"/>
          <dgm:chPref val="0"/>
        </dgm:presLayoutVars>
      </dgm:prSet>
      <dgm:spPr/>
      <dgm:t>
        <a:bodyPr/>
        <a:lstStyle/>
        <a:p>
          <a:endParaRPr lang="it-IT"/>
        </a:p>
      </dgm:t>
    </dgm:pt>
    <dgm:pt modelId="{AF50A0C7-94B6-4AD5-A2ED-F533139640D2}" type="pres">
      <dgm:prSet presAssocID="{EDA1B20A-C94E-4351-9A4C-072DB20CB329}" presName="sibTrans" presStyleCnt="0"/>
      <dgm:spPr/>
    </dgm:pt>
    <dgm:pt modelId="{5A1B81CE-9C62-4913-BF33-7819D66DD075}" type="pres">
      <dgm:prSet presAssocID="{91A646FA-A1A0-4B6A-AE78-A6C5C5583ABD}" presName="compNode" presStyleCnt="0"/>
      <dgm:spPr/>
    </dgm:pt>
    <dgm:pt modelId="{F3EEC66B-7AB6-4339-9250-7E8368CE005C}" type="pres">
      <dgm:prSet presAssocID="{91A646FA-A1A0-4B6A-AE78-A6C5C5583ABD}" presName="bgRect" presStyleLbl="bgShp" presStyleIdx="2" presStyleCnt="3"/>
      <dgm:spPr/>
    </dgm:pt>
    <dgm:pt modelId="{F4657906-8F6E-4918-97EC-E9A801DFFCA9}" type="pres">
      <dgm:prSet presAssocID="{91A646FA-A1A0-4B6A-AE78-A6C5C5583AB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Libri"/>
        </a:ext>
      </dgm:extLst>
    </dgm:pt>
    <dgm:pt modelId="{9ACE4C9E-8375-4E69-A2F1-7838642BDBBA}" type="pres">
      <dgm:prSet presAssocID="{91A646FA-A1A0-4B6A-AE78-A6C5C5583ABD}" presName="spaceRect" presStyleCnt="0"/>
      <dgm:spPr/>
    </dgm:pt>
    <dgm:pt modelId="{159EFB49-9CDB-46F5-96D5-B47291247EA9}" type="pres">
      <dgm:prSet presAssocID="{91A646FA-A1A0-4B6A-AE78-A6C5C5583ABD}" presName="parTx" presStyleLbl="revTx" presStyleIdx="2" presStyleCnt="3">
        <dgm:presLayoutVars>
          <dgm:chMax val="0"/>
          <dgm:chPref val="0"/>
        </dgm:presLayoutVars>
      </dgm:prSet>
      <dgm:spPr/>
      <dgm:t>
        <a:bodyPr/>
        <a:lstStyle/>
        <a:p>
          <a:endParaRPr lang="it-IT"/>
        </a:p>
      </dgm:t>
    </dgm:pt>
  </dgm:ptLst>
  <dgm:cxnLst>
    <dgm:cxn modelId="{FECF29D4-38A5-4D1F-AE57-52796711FC25}" type="presOf" srcId="{4B14640A-AD63-421E-A293-B297280FD12F}" destId="{FD4DDF42-58B4-4F98-B5B1-6CADDA802C55}" srcOrd="0" destOrd="0" presId="urn:microsoft.com/office/officeart/2018/2/layout/IconVerticalSolidList"/>
    <dgm:cxn modelId="{2326048B-FED5-4DCF-9AE3-22DF7F8996C7}" srcId="{3827E588-E899-4AED-B543-6F5691FE3F82}" destId="{4B14640A-AD63-421E-A293-B297280FD12F}" srcOrd="1" destOrd="0" parTransId="{1AB7BB51-4414-4A21-95D9-668025F893FD}" sibTransId="{EDA1B20A-C94E-4351-9A4C-072DB20CB329}"/>
    <dgm:cxn modelId="{5552AE15-BEBB-4028-870E-BC14143B803B}" srcId="{3827E588-E899-4AED-B543-6F5691FE3F82}" destId="{91A646FA-A1A0-4B6A-AE78-A6C5C5583ABD}" srcOrd="2" destOrd="0" parTransId="{8428067B-40C5-49CD-8461-B0B0B1AB64EC}" sibTransId="{908AA2F9-42A9-4100-9EC5-5A4E1FA76C5F}"/>
    <dgm:cxn modelId="{7A09AD33-F2F2-4423-ADB0-AEB1644BC784}" type="presOf" srcId="{3827E588-E899-4AED-B543-6F5691FE3F82}" destId="{D67272CC-81B7-45B5-8BCE-A560E482803E}" srcOrd="0" destOrd="0" presId="urn:microsoft.com/office/officeart/2018/2/layout/IconVerticalSolidList"/>
    <dgm:cxn modelId="{4EF12EF1-B1AD-471C-9F8D-83E573F4032A}" type="presOf" srcId="{1DAC150F-1D2D-4D08-9EA7-9726003354AA}" destId="{ABBBF30D-0337-403D-AEDD-77F3B0E89564}" srcOrd="0" destOrd="0" presId="urn:microsoft.com/office/officeart/2018/2/layout/IconVerticalSolidList"/>
    <dgm:cxn modelId="{642F7081-DB65-4432-94DF-58F3F69EA957}" type="presOf" srcId="{91A646FA-A1A0-4B6A-AE78-A6C5C5583ABD}" destId="{159EFB49-9CDB-46F5-96D5-B47291247EA9}" srcOrd="0" destOrd="0" presId="urn:microsoft.com/office/officeart/2018/2/layout/IconVerticalSolidList"/>
    <dgm:cxn modelId="{66B81AA3-A84B-436E-97FC-EE15911305FB}" srcId="{3827E588-E899-4AED-B543-6F5691FE3F82}" destId="{1DAC150F-1D2D-4D08-9EA7-9726003354AA}" srcOrd="0" destOrd="0" parTransId="{438DBE10-B106-4035-A589-E58250895440}" sibTransId="{D17328E7-1254-4577-A6A5-8B89471A64CE}"/>
    <dgm:cxn modelId="{4FF4EB91-9420-4752-95FE-92C0720878E5}" type="presParOf" srcId="{D67272CC-81B7-45B5-8BCE-A560E482803E}" destId="{72538841-905B-426B-AC4C-A592F4DC6838}" srcOrd="0" destOrd="0" presId="urn:microsoft.com/office/officeart/2018/2/layout/IconVerticalSolidList"/>
    <dgm:cxn modelId="{200C094D-9F9C-4FE5-A5AF-31612B1BE8C3}" type="presParOf" srcId="{72538841-905B-426B-AC4C-A592F4DC6838}" destId="{7AF0113C-102D-4773-BBCD-8BE9CD9CC2F8}" srcOrd="0" destOrd="0" presId="urn:microsoft.com/office/officeart/2018/2/layout/IconVerticalSolidList"/>
    <dgm:cxn modelId="{781279AD-ADC5-4CDB-9EC7-34A5A024D479}" type="presParOf" srcId="{72538841-905B-426B-AC4C-A592F4DC6838}" destId="{311B991D-D088-4771-8F61-1622939B9BDB}" srcOrd="1" destOrd="0" presId="urn:microsoft.com/office/officeart/2018/2/layout/IconVerticalSolidList"/>
    <dgm:cxn modelId="{E4D645ED-289D-4E8D-B4F5-C0C200B114BD}" type="presParOf" srcId="{72538841-905B-426B-AC4C-A592F4DC6838}" destId="{861FA03D-7F6A-417B-9EDF-AAFCB3097103}" srcOrd="2" destOrd="0" presId="urn:microsoft.com/office/officeart/2018/2/layout/IconVerticalSolidList"/>
    <dgm:cxn modelId="{0DD1FBC4-4D58-433C-9DBC-169C33FE3777}" type="presParOf" srcId="{72538841-905B-426B-AC4C-A592F4DC6838}" destId="{ABBBF30D-0337-403D-AEDD-77F3B0E89564}" srcOrd="3" destOrd="0" presId="urn:microsoft.com/office/officeart/2018/2/layout/IconVerticalSolidList"/>
    <dgm:cxn modelId="{D26FAC5D-FD10-45F5-81E6-63F6CD26EE93}" type="presParOf" srcId="{D67272CC-81B7-45B5-8BCE-A560E482803E}" destId="{28606836-4E20-4CBA-AA26-5CA6AD964473}" srcOrd="1" destOrd="0" presId="urn:microsoft.com/office/officeart/2018/2/layout/IconVerticalSolidList"/>
    <dgm:cxn modelId="{CA617EB9-0B9E-41A5-9E2A-3C496E01A322}" type="presParOf" srcId="{D67272CC-81B7-45B5-8BCE-A560E482803E}" destId="{43C80056-442C-46D7-974D-DCD60B15591E}" srcOrd="2" destOrd="0" presId="urn:microsoft.com/office/officeart/2018/2/layout/IconVerticalSolidList"/>
    <dgm:cxn modelId="{01D1698D-BD3F-4415-8CCF-BE77118ACF59}" type="presParOf" srcId="{43C80056-442C-46D7-974D-DCD60B15591E}" destId="{DE0B9DFE-85F8-4F30-B1E5-D2596E4409CA}" srcOrd="0" destOrd="0" presId="urn:microsoft.com/office/officeart/2018/2/layout/IconVerticalSolidList"/>
    <dgm:cxn modelId="{DB69EC1C-703D-4D24-9572-63EF14FCEFDA}" type="presParOf" srcId="{43C80056-442C-46D7-974D-DCD60B15591E}" destId="{2B362A44-BEDB-4149-B37C-8118E38111A0}" srcOrd="1" destOrd="0" presId="urn:microsoft.com/office/officeart/2018/2/layout/IconVerticalSolidList"/>
    <dgm:cxn modelId="{2EF768E0-0510-46CB-B1D8-7EAF1EB37FAF}" type="presParOf" srcId="{43C80056-442C-46D7-974D-DCD60B15591E}" destId="{E064E5AD-41CB-4F53-8C98-E01368C94F58}" srcOrd="2" destOrd="0" presId="urn:microsoft.com/office/officeart/2018/2/layout/IconVerticalSolidList"/>
    <dgm:cxn modelId="{81445C8D-00E4-49B6-9069-69BC0554475A}" type="presParOf" srcId="{43C80056-442C-46D7-974D-DCD60B15591E}" destId="{FD4DDF42-58B4-4F98-B5B1-6CADDA802C55}" srcOrd="3" destOrd="0" presId="urn:microsoft.com/office/officeart/2018/2/layout/IconVerticalSolidList"/>
    <dgm:cxn modelId="{F8EC6220-CD2F-4B1F-AB1F-7A1323CC07A3}" type="presParOf" srcId="{D67272CC-81B7-45B5-8BCE-A560E482803E}" destId="{AF50A0C7-94B6-4AD5-A2ED-F533139640D2}" srcOrd="3" destOrd="0" presId="urn:microsoft.com/office/officeart/2018/2/layout/IconVerticalSolidList"/>
    <dgm:cxn modelId="{1AE9D811-C446-45F3-A4E1-9A49818635FE}" type="presParOf" srcId="{D67272CC-81B7-45B5-8BCE-A560E482803E}" destId="{5A1B81CE-9C62-4913-BF33-7819D66DD075}" srcOrd="4" destOrd="0" presId="urn:microsoft.com/office/officeart/2018/2/layout/IconVerticalSolidList"/>
    <dgm:cxn modelId="{8B0165A9-7211-4038-B08D-ADB907F54055}" type="presParOf" srcId="{5A1B81CE-9C62-4913-BF33-7819D66DD075}" destId="{F3EEC66B-7AB6-4339-9250-7E8368CE005C}" srcOrd="0" destOrd="0" presId="urn:microsoft.com/office/officeart/2018/2/layout/IconVerticalSolidList"/>
    <dgm:cxn modelId="{2AB0D3E9-A3BD-4AEF-AAF5-34DD566EB053}" type="presParOf" srcId="{5A1B81CE-9C62-4913-BF33-7819D66DD075}" destId="{F4657906-8F6E-4918-97EC-E9A801DFFCA9}" srcOrd="1" destOrd="0" presId="urn:microsoft.com/office/officeart/2018/2/layout/IconVerticalSolidList"/>
    <dgm:cxn modelId="{F16CDC1C-C8DB-4D4C-8F3A-E56D17687F82}" type="presParOf" srcId="{5A1B81CE-9C62-4913-BF33-7819D66DD075}" destId="{9ACE4C9E-8375-4E69-A2F1-7838642BDBBA}" srcOrd="2" destOrd="0" presId="urn:microsoft.com/office/officeart/2018/2/layout/IconVerticalSolidList"/>
    <dgm:cxn modelId="{507E695F-5E42-4365-A964-F95C7CB7AEB1}" type="presParOf" srcId="{5A1B81CE-9C62-4913-BF33-7819D66DD075}" destId="{159EFB49-9CDB-46F5-96D5-B47291247E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F082B3-B9EC-471E-84AC-18FEA24B8274}"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DA378C00-2B31-4C28-A053-90D7B9D8668D}">
      <dgm:prSet/>
      <dgm:spPr/>
      <dgm:t>
        <a:bodyPr/>
        <a:lstStyle/>
        <a:p>
          <a:r>
            <a:rPr lang="it-IT" b="1" dirty="0">
              <a:solidFill>
                <a:schemeClr val="tx1"/>
              </a:solidFill>
            </a:rPr>
            <a:t>Colloquio iniziale </a:t>
          </a:r>
          <a:r>
            <a:rPr lang="it-IT" dirty="0">
              <a:solidFill>
                <a:schemeClr val="tx1"/>
              </a:solidFill>
            </a:rPr>
            <a:t>-&gt; routine a domicilio e interessi della persona</a:t>
          </a:r>
          <a:endParaRPr lang="en-US" dirty="0">
            <a:solidFill>
              <a:schemeClr val="tx1"/>
            </a:solidFill>
          </a:endParaRPr>
        </a:p>
      </dgm:t>
    </dgm:pt>
    <dgm:pt modelId="{83DCC2D2-A0AB-4980-9C9F-1F870280BF0E}" type="parTrans" cxnId="{89AFEBF0-76DC-40AC-BAF9-7D4577995461}">
      <dgm:prSet/>
      <dgm:spPr/>
      <dgm:t>
        <a:bodyPr/>
        <a:lstStyle/>
        <a:p>
          <a:endParaRPr lang="en-US"/>
        </a:p>
      </dgm:t>
    </dgm:pt>
    <dgm:pt modelId="{54BD3DEC-BFB5-447E-A957-9D2DB690EEB5}" type="sibTrans" cxnId="{89AFEBF0-76DC-40AC-BAF9-7D4577995461}">
      <dgm:prSet/>
      <dgm:spPr/>
      <dgm:t>
        <a:bodyPr/>
        <a:lstStyle/>
        <a:p>
          <a:endParaRPr lang="en-US"/>
        </a:p>
      </dgm:t>
    </dgm:pt>
    <dgm:pt modelId="{EAE91B7B-1181-4FF1-AEAB-19EB001E9130}">
      <dgm:prSet/>
      <dgm:spPr/>
      <dgm:t>
        <a:bodyPr/>
        <a:lstStyle/>
        <a:p>
          <a:r>
            <a:rPr lang="it-IT" b="1" dirty="0">
              <a:solidFill>
                <a:schemeClr val="tx1"/>
              </a:solidFill>
            </a:rPr>
            <a:t>Valutazioni</a:t>
          </a:r>
          <a:r>
            <a:rPr lang="it-IT" dirty="0">
              <a:solidFill>
                <a:schemeClr val="tx1"/>
              </a:solidFill>
            </a:rPr>
            <a:t> delle capacità residue </a:t>
          </a:r>
          <a:endParaRPr lang="en-US" dirty="0">
            <a:solidFill>
              <a:schemeClr val="tx1"/>
            </a:solidFill>
          </a:endParaRPr>
        </a:p>
      </dgm:t>
    </dgm:pt>
    <dgm:pt modelId="{1CCDC5A2-DBC6-48F0-BFAA-0900EC9E4F3D}" type="parTrans" cxnId="{1513D606-37CA-48AB-AB84-0C1789025B03}">
      <dgm:prSet/>
      <dgm:spPr/>
      <dgm:t>
        <a:bodyPr/>
        <a:lstStyle/>
        <a:p>
          <a:endParaRPr lang="en-US"/>
        </a:p>
      </dgm:t>
    </dgm:pt>
    <dgm:pt modelId="{7393FEA5-243E-493A-9490-08877166996B}" type="sibTrans" cxnId="{1513D606-37CA-48AB-AB84-0C1789025B03}">
      <dgm:prSet/>
      <dgm:spPr/>
      <dgm:t>
        <a:bodyPr/>
        <a:lstStyle/>
        <a:p>
          <a:endParaRPr lang="en-US"/>
        </a:p>
      </dgm:t>
    </dgm:pt>
    <dgm:pt modelId="{A34B6DA5-7A75-41BC-9947-A9FBB31CF95C}">
      <dgm:prSet/>
      <dgm:spPr/>
      <dgm:t>
        <a:bodyPr/>
        <a:lstStyle/>
        <a:p>
          <a:r>
            <a:rPr lang="it-IT" b="1" dirty="0">
              <a:solidFill>
                <a:schemeClr val="tx1"/>
              </a:solidFill>
            </a:rPr>
            <a:t>Prima attività </a:t>
          </a:r>
          <a:endParaRPr lang="en-US" b="1" dirty="0">
            <a:solidFill>
              <a:schemeClr val="tx1"/>
            </a:solidFill>
          </a:endParaRPr>
        </a:p>
      </dgm:t>
    </dgm:pt>
    <dgm:pt modelId="{CC60AD57-A5E7-497A-83FD-72417BF303F2}" type="parTrans" cxnId="{14C55322-634C-435A-AC00-598E3B23BDEB}">
      <dgm:prSet/>
      <dgm:spPr/>
      <dgm:t>
        <a:bodyPr/>
        <a:lstStyle/>
        <a:p>
          <a:endParaRPr lang="en-US"/>
        </a:p>
      </dgm:t>
    </dgm:pt>
    <dgm:pt modelId="{BAFC232B-2621-4D94-8FCE-A3AFB6FD5CAE}" type="sibTrans" cxnId="{14C55322-634C-435A-AC00-598E3B23BDEB}">
      <dgm:prSet/>
      <dgm:spPr/>
      <dgm:t>
        <a:bodyPr/>
        <a:lstStyle/>
        <a:p>
          <a:endParaRPr lang="en-US"/>
        </a:p>
      </dgm:t>
    </dgm:pt>
    <dgm:pt modelId="{9F5DB3F3-7D0B-4256-8AC8-811D01EC9626}">
      <dgm:prSet/>
      <dgm:spPr/>
      <dgm:t>
        <a:bodyPr/>
        <a:lstStyle/>
        <a:p>
          <a:r>
            <a:rPr lang="it-IT" b="1" dirty="0">
              <a:solidFill>
                <a:schemeClr val="tx1"/>
              </a:solidFill>
            </a:rPr>
            <a:t>Seconda attività</a:t>
          </a:r>
          <a:endParaRPr lang="en-US" b="1" dirty="0">
            <a:solidFill>
              <a:schemeClr val="tx1"/>
            </a:solidFill>
          </a:endParaRPr>
        </a:p>
      </dgm:t>
    </dgm:pt>
    <dgm:pt modelId="{6FC54A01-F3A0-4291-BC5C-94283BDC56C7}" type="parTrans" cxnId="{B468EB87-B767-41CD-B99D-16C6991B4502}">
      <dgm:prSet/>
      <dgm:spPr/>
      <dgm:t>
        <a:bodyPr/>
        <a:lstStyle/>
        <a:p>
          <a:endParaRPr lang="en-US"/>
        </a:p>
      </dgm:t>
    </dgm:pt>
    <dgm:pt modelId="{FFA23572-D0EC-47BC-B4DE-55A5C78E9555}" type="sibTrans" cxnId="{B468EB87-B767-41CD-B99D-16C6991B4502}">
      <dgm:prSet/>
      <dgm:spPr/>
      <dgm:t>
        <a:bodyPr/>
        <a:lstStyle/>
        <a:p>
          <a:endParaRPr lang="en-US"/>
        </a:p>
      </dgm:t>
    </dgm:pt>
    <dgm:pt modelId="{08C4415D-29F3-48F8-BF41-BA555AB1D730}">
      <dgm:prSet/>
      <dgm:spPr/>
      <dgm:t>
        <a:bodyPr/>
        <a:lstStyle/>
        <a:p>
          <a:r>
            <a:rPr lang="it-IT" b="1" dirty="0">
              <a:solidFill>
                <a:schemeClr val="tx1"/>
              </a:solidFill>
            </a:rPr>
            <a:t>Terza attività</a:t>
          </a:r>
          <a:endParaRPr lang="en-US" b="1" dirty="0">
            <a:solidFill>
              <a:schemeClr val="tx1"/>
            </a:solidFill>
          </a:endParaRPr>
        </a:p>
      </dgm:t>
    </dgm:pt>
    <dgm:pt modelId="{DBE18EFA-623D-4955-872F-0747541371B8}" type="parTrans" cxnId="{9064BD40-16A2-4CA1-80CE-43596ACACF1E}">
      <dgm:prSet/>
      <dgm:spPr/>
      <dgm:t>
        <a:bodyPr/>
        <a:lstStyle/>
        <a:p>
          <a:endParaRPr lang="en-US"/>
        </a:p>
      </dgm:t>
    </dgm:pt>
    <dgm:pt modelId="{9D1F17ED-544A-4589-81FB-A98F22400628}" type="sibTrans" cxnId="{9064BD40-16A2-4CA1-80CE-43596ACACF1E}">
      <dgm:prSet/>
      <dgm:spPr/>
      <dgm:t>
        <a:bodyPr/>
        <a:lstStyle/>
        <a:p>
          <a:endParaRPr lang="en-US"/>
        </a:p>
      </dgm:t>
    </dgm:pt>
    <dgm:pt modelId="{86EBC127-E67D-4FCB-8CC2-67D35DE4437A}">
      <dgm:prSet/>
      <dgm:spPr/>
      <dgm:t>
        <a:bodyPr/>
        <a:lstStyle/>
        <a:p>
          <a:r>
            <a:rPr lang="it-IT" b="1" dirty="0">
              <a:solidFill>
                <a:schemeClr val="tx1"/>
              </a:solidFill>
            </a:rPr>
            <a:t>Implementazione, verifica </a:t>
          </a:r>
          <a:r>
            <a:rPr lang="it-IT" b="0" dirty="0">
              <a:solidFill>
                <a:schemeClr val="tx1"/>
              </a:solidFill>
            </a:rPr>
            <a:t>ed eventuale </a:t>
          </a:r>
          <a:r>
            <a:rPr lang="it-IT" b="1" dirty="0">
              <a:solidFill>
                <a:schemeClr val="tx1"/>
              </a:solidFill>
            </a:rPr>
            <a:t>revisione</a:t>
          </a:r>
          <a:endParaRPr lang="en-US" b="1" dirty="0">
            <a:solidFill>
              <a:schemeClr val="tx1"/>
            </a:solidFill>
          </a:endParaRPr>
        </a:p>
      </dgm:t>
    </dgm:pt>
    <dgm:pt modelId="{F3028C1C-50A0-4358-B976-68FF04977292}" type="parTrans" cxnId="{95C96874-06A0-485C-BDF1-56C1968693AA}">
      <dgm:prSet/>
      <dgm:spPr/>
      <dgm:t>
        <a:bodyPr/>
        <a:lstStyle/>
        <a:p>
          <a:endParaRPr lang="en-US"/>
        </a:p>
      </dgm:t>
    </dgm:pt>
    <dgm:pt modelId="{CF9E2C72-0371-423C-92F2-774F1171439F}" type="sibTrans" cxnId="{95C96874-06A0-485C-BDF1-56C1968693AA}">
      <dgm:prSet/>
      <dgm:spPr/>
      <dgm:t>
        <a:bodyPr/>
        <a:lstStyle/>
        <a:p>
          <a:endParaRPr lang="en-US"/>
        </a:p>
      </dgm:t>
    </dgm:pt>
    <dgm:pt modelId="{919FECFC-DD13-4114-9FBE-99FDF9CC952A}">
      <dgm:prSet/>
      <dgm:spPr/>
      <dgm:t>
        <a:bodyPr/>
        <a:lstStyle/>
        <a:p>
          <a:r>
            <a:rPr lang="it-IT" dirty="0">
              <a:solidFill>
                <a:schemeClr val="tx1"/>
              </a:solidFill>
            </a:rPr>
            <a:t>Modalità di </a:t>
          </a:r>
          <a:r>
            <a:rPr lang="it-IT" b="1" dirty="0">
              <a:solidFill>
                <a:schemeClr val="tx1"/>
              </a:solidFill>
            </a:rPr>
            <a:t>adattamento delle attività</a:t>
          </a:r>
          <a:endParaRPr lang="en-US" b="1" dirty="0">
            <a:solidFill>
              <a:schemeClr val="tx1"/>
            </a:solidFill>
          </a:endParaRPr>
        </a:p>
      </dgm:t>
    </dgm:pt>
    <dgm:pt modelId="{F3AAB7E7-15B3-418D-ACFD-872C7E2F5847}" type="parTrans" cxnId="{1923C3FA-9AB2-4334-96A1-C4AFB92456C9}">
      <dgm:prSet/>
      <dgm:spPr/>
      <dgm:t>
        <a:bodyPr/>
        <a:lstStyle/>
        <a:p>
          <a:endParaRPr lang="en-US"/>
        </a:p>
      </dgm:t>
    </dgm:pt>
    <dgm:pt modelId="{D2EAEC89-87C4-4546-8915-659EEA0E8341}" type="sibTrans" cxnId="{1923C3FA-9AB2-4334-96A1-C4AFB92456C9}">
      <dgm:prSet/>
      <dgm:spPr/>
      <dgm:t>
        <a:bodyPr/>
        <a:lstStyle/>
        <a:p>
          <a:endParaRPr lang="en-US"/>
        </a:p>
      </dgm:t>
    </dgm:pt>
    <dgm:pt modelId="{A0129882-00B5-4E22-ACE3-F8AE3ABBEF9D}">
      <dgm:prSet/>
      <dgm:spPr/>
      <dgm:t>
        <a:bodyPr/>
        <a:lstStyle/>
        <a:p>
          <a:r>
            <a:rPr lang="it-IT" dirty="0">
              <a:solidFill>
                <a:schemeClr val="tx1"/>
              </a:solidFill>
            </a:rPr>
            <a:t>Utilizzo di strategie per altre difficoltà nell’assistenza -&gt; </a:t>
          </a:r>
          <a:r>
            <a:rPr lang="it-IT" b="1" dirty="0">
              <a:solidFill>
                <a:schemeClr val="tx1"/>
              </a:solidFill>
            </a:rPr>
            <a:t>Generalizzazione</a:t>
          </a:r>
          <a:r>
            <a:rPr lang="it-IT" dirty="0">
              <a:solidFill>
                <a:schemeClr val="tx1"/>
              </a:solidFill>
            </a:rPr>
            <a:t> </a:t>
          </a:r>
          <a:endParaRPr lang="en-US" dirty="0">
            <a:solidFill>
              <a:schemeClr val="tx1"/>
            </a:solidFill>
          </a:endParaRPr>
        </a:p>
      </dgm:t>
    </dgm:pt>
    <dgm:pt modelId="{1887660D-1F8E-4CE2-A43A-818559019D93}" type="parTrans" cxnId="{31A1F755-4D5F-4FBB-9A71-7FC2251B2E8C}">
      <dgm:prSet/>
      <dgm:spPr/>
      <dgm:t>
        <a:bodyPr/>
        <a:lstStyle/>
        <a:p>
          <a:endParaRPr lang="en-US"/>
        </a:p>
      </dgm:t>
    </dgm:pt>
    <dgm:pt modelId="{50541168-1C1A-42CC-91C5-C4D321653487}" type="sibTrans" cxnId="{31A1F755-4D5F-4FBB-9A71-7FC2251B2E8C}">
      <dgm:prSet/>
      <dgm:spPr/>
      <dgm:t>
        <a:bodyPr/>
        <a:lstStyle/>
        <a:p>
          <a:endParaRPr lang="en-US"/>
        </a:p>
      </dgm:t>
    </dgm:pt>
    <dgm:pt modelId="{B9933313-08FB-44DD-A4D0-A2A684961BBA}" type="pres">
      <dgm:prSet presAssocID="{43F082B3-B9EC-471E-84AC-18FEA24B8274}" presName="linear" presStyleCnt="0">
        <dgm:presLayoutVars>
          <dgm:animLvl val="lvl"/>
          <dgm:resizeHandles val="exact"/>
        </dgm:presLayoutVars>
      </dgm:prSet>
      <dgm:spPr/>
      <dgm:t>
        <a:bodyPr/>
        <a:lstStyle/>
        <a:p>
          <a:endParaRPr lang="it-IT"/>
        </a:p>
      </dgm:t>
    </dgm:pt>
    <dgm:pt modelId="{D735C8C5-2C13-48AB-9A88-587C1C33AF65}" type="pres">
      <dgm:prSet presAssocID="{DA378C00-2B31-4C28-A053-90D7B9D8668D}" presName="parentText" presStyleLbl="node1" presStyleIdx="0" presStyleCnt="8">
        <dgm:presLayoutVars>
          <dgm:chMax val="0"/>
          <dgm:bulletEnabled val="1"/>
        </dgm:presLayoutVars>
      </dgm:prSet>
      <dgm:spPr/>
      <dgm:t>
        <a:bodyPr/>
        <a:lstStyle/>
        <a:p>
          <a:endParaRPr lang="it-IT"/>
        </a:p>
      </dgm:t>
    </dgm:pt>
    <dgm:pt modelId="{6AEB17DD-9F8F-4F69-8007-C0472F65AE28}" type="pres">
      <dgm:prSet presAssocID="{54BD3DEC-BFB5-447E-A957-9D2DB690EEB5}" presName="spacer" presStyleCnt="0"/>
      <dgm:spPr/>
    </dgm:pt>
    <dgm:pt modelId="{6F393394-1CF8-4053-AE97-A2B4F85B3741}" type="pres">
      <dgm:prSet presAssocID="{EAE91B7B-1181-4FF1-AEAB-19EB001E9130}" presName="parentText" presStyleLbl="node1" presStyleIdx="1" presStyleCnt="8">
        <dgm:presLayoutVars>
          <dgm:chMax val="0"/>
          <dgm:bulletEnabled val="1"/>
        </dgm:presLayoutVars>
      </dgm:prSet>
      <dgm:spPr/>
      <dgm:t>
        <a:bodyPr/>
        <a:lstStyle/>
        <a:p>
          <a:endParaRPr lang="it-IT"/>
        </a:p>
      </dgm:t>
    </dgm:pt>
    <dgm:pt modelId="{2B54115D-A373-419F-89F8-1F8681631818}" type="pres">
      <dgm:prSet presAssocID="{7393FEA5-243E-493A-9490-08877166996B}" presName="spacer" presStyleCnt="0"/>
      <dgm:spPr/>
    </dgm:pt>
    <dgm:pt modelId="{2E887F18-244D-4B44-8BA2-FA21A26764B7}" type="pres">
      <dgm:prSet presAssocID="{A34B6DA5-7A75-41BC-9947-A9FBB31CF95C}" presName="parentText" presStyleLbl="node1" presStyleIdx="2" presStyleCnt="8">
        <dgm:presLayoutVars>
          <dgm:chMax val="0"/>
          <dgm:bulletEnabled val="1"/>
        </dgm:presLayoutVars>
      </dgm:prSet>
      <dgm:spPr/>
      <dgm:t>
        <a:bodyPr/>
        <a:lstStyle/>
        <a:p>
          <a:endParaRPr lang="it-IT"/>
        </a:p>
      </dgm:t>
    </dgm:pt>
    <dgm:pt modelId="{7B075CB0-48E0-4680-A791-68514A73EEDE}" type="pres">
      <dgm:prSet presAssocID="{BAFC232B-2621-4D94-8FCE-A3AFB6FD5CAE}" presName="spacer" presStyleCnt="0"/>
      <dgm:spPr/>
    </dgm:pt>
    <dgm:pt modelId="{B10C8B64-8C17-424A-98FD-C05B2D8CF597}" type="pres">
      <dgm:prSet presAssocID="{9F5DB3F3-7D0B-4256-8AC8-811D01EC9626}" presName="parentText" presStyleLbl="node1" presStyleIdx="3" presStyleCnt="8">
        <dgm:presLayoutVars>
          <dgm:chMax val="0"/>
          <dgm:bulletEnabled val="1"/>
        </dgm:presLayoutVars>
      </dgm:prSet>
      <dgm:spPr/>
      <dgm:t>
        <a:bodyPr/>
        <a:lstStyle/>
        <a:p>
          <a:endParaRPr lang="it-IT"/>
        </a:p>
      </dgm:t>
    </dgm:pt>
    <dgm:pt modelId="{64323DEE-06A5-440C-86CF-DBDBC530E7F0}" type="pres">
      <dgm:prSet presAssocID="{FFA23572-D0EC-47BC-B4DE-55A5C78E9555}" presName="spacer" presStyleCnt="0"/>
      <dgm:spPr/>
    </dgm:pt>
    <dgm:pt modelId="{E1BA75AF-9008-4B73-AFBF-EBB1A10E7E77}" type="pres">
      <dgm:prSet presAssocID="{08C4415D-29F3-48F8-BF41-BA555AB1D730}" presName="parentText" presStyleLbl="node1" presStyleIdx="4" presStyleCnt="8">
        <dgm:presLayoutVars>
          <dgm:chMax val="0"/>
          <dgm:bulletEnabled val="1"/>
        </dgm:presLayoutVars>
      </dgm:prSet>
      <dgm:spPr/>
      <dgm:t>
        <a:bodyPr/>
        <a:lstStyle/>
        <a:p>
          <a:endParaRPr lang="it-IT"/>
        </a:p>
      </dgm:t>
    </dgm:pt>
    <dgm:pt modelId="{A993C5FB-BD1E-4745-B154-4250FBC2B1E1}" type="pres">
      <dgm:prSet presAssocID="{9D1F17ED-544A-4589-81FB-A98F22400628}" presName="spacer" presStyleCnt="0"/>
      <dgm:spPr/>
    </dgm:pt>
    <dgm:pt modelId="{90DE311D-1B41-4865-B9F4-A822155C9273}" type="pres">
      <dgm:prSet presAssocID="{86EBC127-E67D-4FCB-8CC2-67D35DE4437A}" presName="parentText" presStyleLbl="node1" presStyleIdx="5" presStyleCnt="8">
        <dgm:presLayoutVars>
          <dgm:chMax val="0"/>
          <dgm:bulletEnabled val="1"/>
        </dgm:presLayoutVars>
      </dgm:prSet>
      <dgm:spPr/>
      <dgm:t>
        <a:bodyPr/>
        <a:lstStyle/>
        <a:p>
          <a:endParaRPr lang="it-IT"/>
        </a:p>
      </dgm:t>
    </dgm:pt>
    <dgm:pt modelId="{0BE04C39-0E58-4376-BC9D-611AB9FF0303}" type="pres">
      <dgm:prSet presAssocID="{CF9E2C72-0371-423C-92F2-774F1171439F}" presName="spacer" presStyleCnt="0"/>
      <dgm:spPr/>
    </dgm:pt>
    <dgm:pt modelId="{C7305A02-BA7E-46C1-86B7-E8DEF0099418}" type="pres">
      <dgm:prSet presAssocID="{919FECFC-DD13-4114-9FBE-99FDF9CC952A}" presName="parentText" presStyleLbl="node1" presStyleIdx="6" presStyleCnt="8">
        <dgm:presLayoutVars>
          <dgm:chMax val="0"/>
          <dgm:bulletEnabled val="1"/>
        </dgm:presLayoutVars>
      </dgm:prSet>
      <dgm:spPr/>
      <dgm:t>
        <a:bodyPr/>
        <a:lstStyle/>
        <a:p>
          <a:endParaRPr lang="it-IT"/>
        </a:p>
      </dgm:t>
    </dgm:pt>
    <dgm:pt modelId="{5E30B752-FABA-4EF6-BCB7-CCDDC3696D15}" type="pres">
      <dgm:prSet presAssocID="{D2EAEC89-87C4-4546-8915-659EEA0E8341}" presName="spacer" presStyleCnt="0"/>
      <dgm:spPr/>
    </dgm:pt>
    <dgm:pt modelId="{DB5198E9-14DF-4B3D-A49C-E95D3CE305B1}" type="pres">
      <dgm:prSet presAssocID="{A0129882-00B5-4E22-ACE3-F8AE3ABBEF9D}" presName="parentText" presStyleLbl="node1" presStyleIdx="7" presStyleCnt="8">
        <dgm:presLayoutVars>
          <dgm:chMax val="0"/>
          <dgm:bulletEnabled val="1"/>
        </dgm:presLayoutVars>
      </dgm:prSet>
      <dgm:spPr/>
      <dgm:t>
        <a:bodyPr/>
        <a:lstStyle/>
        <a:p>
          <a:endParaRPr lang="it-IT"/>
        </a:p>
      </dgm:t>
    </dgm:pt>
  </dgm:ptLst>
  <dgm:cxnLst>
    <dgm:cxn modelId="{1513D606-37CA-48AB-AB84-0C1789025B03}" srcId="{43F082B3-B9EC-471E-84AC-18FEA24B8274}" destId="{EAE91B7B-1181-4FF1-AEAB-19EB001E9130}" srcOrd="1" destOrd="0" parTransId="{1CCDC5A2-DBC6-48F0-BFAA-0900EC9E4F3D}" sibTransId="{7393FEA5-243E-493A-9490-08877166996B}"/>
    <dgm:cxn modelId="{AD350BFF-4DFF-4558-8CA3-3BFC31451BB4}" type="presOf" srcId="{DA378C00-2B31-4C28-A053-90D7B9D8668D}" destId="{D735C8C5-2C13-48AB-9A88-587C1C33AF65}" srcOrd="0" destOrd="0" presId="urn:microsoft.com/office/officeart/2005/8/layout/vList2"/>
    <dgm:cxn modelId="{9064BD40-16A2-4CA1-80CE-43596ACACF1E}" srcId="{43F082B3-B9EC-471E-84AC-18FEA24B8274}" destId="{08C4415D-29F3-48F8-BF41-BA555AB1D730}" srcOrd="4" destOrd="0" parTransId="{DBE18EFA-623D-4955-872F-0747541371B8}" sibTransId="{9D1F17ED-544A-4589-81FB-A98F22400628}"/>
    <dgm:cxn modelId="{834EE72F-CB58-47EE-B063-2A59E762E3F1}" type="presOf" srcId="{A0129882-00B5-4E22-ACE3-F8AE3ABBEF9D}" destId="{DB5198E9-14DF-4B3D-A49C-E95D3CE305B1}" srcOrd="0" destOrd="0" presId="urn:microsoft.com/office/officeart/2005/8/layout/vList2"/>
    <dgm:cxn modelId="{E656DEBB-D29F-4C97-B724-ACC9F1BA4482}" type="presOf" srcId="{919FECFC-DD13-4114-9FBE-99FDF9CC952A}" destId="{C7305A02-BA7E-46C1-86B7-E8DEF0099418}" srcOrd="0" destOrd="0" presId="urn:microsoft.com/office/officeart/2005/8/layout/vList2"/>
    <dgm:cxn modelId="{1923C3FA-9AB2-4334-96A1-C4AFB92456C9}" srcId="{43F082B3-B9EC-471E-84AC-18FEA24B8274}" destId="{919FECFC-DD13-4114-9FBE-99FDF9CC952A}" srcOrd="6" destOrd="0" parTransId="{F3AAB7E7-15B3-418D-ACFD-872C7E2F5847}" sibTransId="{D2EAEC89-87C4-4546-8915-659EEA0E8341}"/>
    <dgm:cxn modelId="{31A1F755-4D5F-4FBB-9A71-7FC2251B2E8C}" srcId="{43F082B3-B9EC-471E-84AC-18FEA24B8274}" destId="{A0129882-00B5-4E22-ACE3-F8AE3ABBEF9D}" srcOrd="7" destOrd="0" parTransId="{1887660D-1F8E-4CE2-A43A-818559019D93}" sibTransId="{50541168-1C1A-42CC-91C5-C4D321653487}"/>
    <dgm:cxn modelId="{B468EB87-B767-41CD-B99D-16C6991B4502}" srcId="{43F082B3-B9EC-471E-84AC-18FEA24B8274}" destId="{9F5DB3F3-7D0B-4256-8AC8-811D01EC9626}" srcOrd="3" destOrd="0" parTransId="{6FC54A01-F3A0-4291-BC5C-94283BDC56C7}" sibTransId="{FFA23572-D0EC-47BC-B4DE-55A5C78E9555}"/>
    <dgm:cxn modelId="{8B2CA6D3-5D34-4BD7-839F-34260B7DDA63}" type="presOf" srcId="{9F5DB3F3-7D0B-4256-8AC8-811D01EC9626}" destId="{B10C8B64-8C17-424A-98FD-C05B2D8CF597}" srcOrd="0" destOrd="0" presId="urn:microsoft.com/office/officeart/2005/8/layout/vList2"/>
    <dgm:cxn modelId="{9D63573F-F468-4FA0-B5DF-4A86823A6520}" type="presOf" srcId="{08C4415D-29F3-48F8-BF41-BA555AB1D730}" destId="{E1BA75AF-9008-4B73-AFBF-EBB1A10E7E77}" srcOrd="0" destOrd="0" presId="urn:microsoft.com/office/officeart/2005/8/layout/vList2"/>
    <dgm:cxn modelId="{89AFEBF0-76DC-40AC-BAF9-7D4577995461}" srcId="{43F082B3-B9EC-471E-84AC-18FEA24B8274}" destId="{DA378C00-2B31-4C28-A053-90D7B9D8668D}" srcOrd="0" destOrd="0" parTransId="{83DCC2D2-A0AB-4980-9C9F-1F870280BF0E}" sibTransId="{54BD3DEC-BFB5-447E-A957-9D2DB690EEB5}"/>
    <dgm:cxn modelId="{648254FC-8183-48D5-BA65-D2D0FEBB84E1}" type="presOf" srcId="{43F082B3-B9EC-471E-84AC-18FEA24B8274}" destId="{B9933313-08FB-44DD-A4D0-A2A684961BBA}" srcOrd="0" destOrd="0" presId="urn:microsoft.com/office/officeart/2005/8/layout/vList2"/>
    <dgm:cxn modelId="{14C55322-634C-435A-AC00-598E3B23BDEB}" srcId="{43F082B3-B9EC-471E-84AC-18FEA24B8274}" destId="{A34B6DA5-7A75-41BC-9947-A9FBB31CF95C}" srcOrd="2" destOrd="0" parTransId="{CC60AD57-A5E7-497A-83FD-72417BF303F2}" sibTransId="{BAFC232B-2621-4D94-8FCE-A3AFB6FD5CAE}"/>
    <dgm:cxn modelId="{DE0F8AD8-18C1-4E86-AC47-3D3C3A4F74B6}" type="presOf" srcId="{A34B6DA5-7A75-41BC-9947-A9FBB31CF95C}" destId="{2E887F18-244D-4B44-8BA2-FA21A26764B7}" srcOrd="0" destOrd="0" presId="urn:microsoft.com/office/officeart/2005/8/layout/vList2"/>
    <dgm:cxn modelId="{91A0BB42-632B-4CFD-BC61-671481E5087E}" type="presOf" srcId="{EAE91B7B-1181-4FF1-AEAB-19EB001E9130}" destId="{6F393394-1CF8-4053-AE97-A2B4F85B3741}" srcOrd="0" destOrd="0" presId="urn:microsoft.com/office/officeart/2005/8/layout/vList2"/>
    <dgm:cxn modelId="{623F257B-B203-482C-9F67-A9890AD55DAC}" type="presOf" srcId="{86EBC127-E67D-4FCB-8CC2-67D35DE4437A}" destId="{90DE311D-1B41-4865-B9F4-A822155C9273}" srcOrd="0" destOrd="0" presId="urn:microsoft.com/office/officeart/2005/8/layout/vList2"/>
    <dgm:cxn modelId="{95C96874-06A0-485C-BDF1-56C1968693AA}" srcId="{43F082B3-B9EC-471E-84AC-18FEA24B8274}" destId="{86EBC127-E67D-4FCB-8CC2-67D35DE4437A}" srcOrd="5" destOrd="0" parTransId="{F3028C1C-50A0-4358-B976-68FF04977292}" sibTransId="{CF9E2C72-0371-423C-92F2-774F1171439F}"/>
    <dgm:cxn modelId="{C2BAFA2F-14C9-49D4-8D3E-D8140C24E92C}" type="presParOf" srcId="{B9933313-08FB-44DD-A4D0-A2A684961BBA}" destId="{D735C8C5-2C13-48AB-9A88-587C1C33AF65}" srcOrd="0" destOrd="0" presId="urn:microsoft.com/office/officeart/2005/8/layout/vList2"/>
    <dgm:cxn modelId="{A8503B11-D359-4F14-A2EA-C9FDB1D541CF}" type="presParOf" srcId="{B9933313-08FB-44DD-A4D0-A2A684961BBA}" destId="{6AEB17DD-9F8F-4F69-8007-C0472F65AE28}" srcOrd="1" destOrd="0" presId="urn:microsoft.com/office/officeart/2005/8/layout/vList2"/>
    <dgm:cxn modelId="{022CC367-B22B-4D65-9A2C-B11E81BD0E93}" type="presParOf" srcId="{B9933313-08FB-44DD-A4D0-A2A684961BBA}" destId="{6F393394-1CF8-4053-AE97-A2B4F85B3741}" srcOrd="2" destOrd="0" presId="urn:microsoft.com/office/officeart/2005/8/layout/vList2"/>
    <dgm:cxn modelId="{0BC63D04-C0FE-4E79-9C75-C1F3C7C5893B}" type="presParOf" srcId="{B9933313-08FB-44DD-A4D0-A2A684961BBA}" destId="{2B54115D-A373-419F-89F8-1F8681631818}" srcOrd="3" destOrd="0" presId="urn:microsoft.com/office/officeart/2005/8/layout/vList2"/>
    <dgm:cxn modelId="{96853AAE-5799-491C-B367-2220B69968AD}" type="presParOf" srcId="{B9933313-08FB-44DD-A4D0-A2A684961BBA}" destId="{2E887F18-244D-4B44-8BA2-FA21A26764B7}" srcOrd="4" destOrd="0" presId="urn:microsoft.com/office/officeart/2005/8/layout/vList2"/>
    <dgm:cxn modelId="{00A006BF-5833-4457-9F3F-B2D423D7B186}" type="presParOf" srcId="{B9933313-08FB-44DD-A4D0-A2A684961BBA}" destId="{7B075CB0-48E0-4680-A791-68514A73EEDE}" srcOrd="5" destOrd="0" presId="urn:microsoft.com/office/officeart/2005/8/layout/vList2"/>
    <dgm:cxn modelId="{6CE298D3-973C-4DF2-8532-CC8880EF6F50}" type="presParOf" srcId="{B9933313-08FB-44DD-A4D0-A2A684961BBA}" destId="{B10C8B64-8C17-424A-98FD-C05B2D8CF597}" srcOrd="6" destOrd="0" presId="urn:microsoft.com/office/officeart/2005/8/layout/vList2"/>
    <dgm:cxn modelId="{4A967A16-4942-4ABE-9191-656160B2DE40}" type="presParOf" srcId="{B9933313-08FB-44DD-A4D0-A2A684961BBA}" destId="{64323DEE-06A5-440C-86CF-DBDBC530E7F0}" srcOrd="7" destOrd="0" presId="urn:microsoft.com/office/officeart/2005/8/layout/vList2"/>
    <dgm:cxn modelId="{411F1406-E739-47AB-831A-C10598CBDE02}" type="presParOf" srcId="{B9933313-08FB-44DD-A4D0-A2A684961BBA}" destId="{E1BA75AF-9008-4B73-AFBF-EBB1A10E7E77}" srcOrd="8" destOrd="0" presId="urn:microsoft.com/office/officeart/2005/8/layout/vList2"/>
    <dgm:cxn modelId="{8FCD1C2E-A63F-474D-9BC8-E79E5FD7D641}" type="presParOf" srcId="{B9933313-08FB-44DD-A4D0-A2A684961BBA}" destId="{A993C5FB-BD1E-4745-B154-4250FBC2B1E1}" srcOrd="9" destOrd="0" presId="urn:microsoft.com/office/officeart/2005/8/layout/vList2"/>
    <dgm:cxn modelId="{9569D7D4-4DB6-4236-B2BE-4C27484FF1BF}" type="presParOf" srcId="{B9933313-08FB-44DD-A4D0-A2A684961BBA}" destId="{90DE311D-1B41-4865-B9F4-A822155C9273}" srcOrd="10" destOrd="0" presId="urn:microsoft.com/office/officeart/2005/8/layout/vList2"/>
    <dgm:cxn modelId="{0BB2173A-0BFA-4AAE-93DB-61011F152374}" type="presParOf" srcId="{B9933313-08FB-44DD-A4D0-A2A684961BBA}" destId="{0BE04C39-0E58-4376-BC9D-611AB9FF0303}" srcOrd="11" destOrd="0" presId="urn:microsoft.com/office/officeart/2005/8/layout/vList2"/>
    <dgm:cxn modelId="{0A89EB77-A777-4D8B-8841-6D411725DD00}" type="presParOf" srcId="{B9933313-08FB-44DD-A4D0-A2A684961BBA}" destId="{C7305A02-BA7E-46C1-86B7-E8DEF0099418}" srcOrd="12" destOrd="0" presId="urn:microsoft.com/office/officeart/2005/8/layout/vList2"/>
    <dgm:cxn modelId="{F93858CF-0C22-465C-A328-50DE208BFD0B}" type="presParOf" srcId="{B9933313-08FB-44DD-A4D0-A2A684961BBA}" destId="{5E30B752-FABA-4EF6-BCB7-CCDDC3696D15}" srcOrd="13" destOrd="0" presId="urn:microsoft.com/office/officeart/2005/8/layout/vList2"/>
    <dgm:cxn modelId="{743634F5-0A72-40F5-A0DD-1F8F6673DF75}" type="presParOf" srcId="{B9933313-08FB-44DD-A4D0-A2A684961BBA}" destId="{DB5198E9-14DF-4B3D-A49C-E95D3CE305B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A194C9-6CA8-4C2D-B385-E4E972AC9E93}"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B98B1424-D528-421B-AF80-3577182BCFB2}">
      <dgm:prSet/>
      <dgm:spPr/>
      <dgm:t>
        <a:bodyPr/>
        <a:lstStyle/>
        <a:p>
          <a:pPr algn="ctr"/>
          <a:r>
            <a:rPr lang="it-IT" dirty="0"/>
            <a:t>Miglioramento nella performance occupazionale</a:t>
          </a:r>
          <a:endParaRPr lang="en-US" dirty="0"/>
        </a:p>
      </dgm:t>
    </dgm:pt>
    <dgm:pt modelId="{48DE7D3C-C26E-4B30-8929-037810D64098}" type="parTrans" cxnId="{1AB94F2B-17FA-444E-9A37-FFE6DBE3024E}">
      <dgm:prSet/>
      <dgm:spPr/>
      <dgm:t>
        <a:bodyPr/>
        <a:lstStyle/>
        <a:p>
          <a:endParaRPr lang="en-US"/>
        </a:p>
      </dgm:t>
    </dgm:pt>
    <dgm:pt modelId="{E9BD36CD-7986-4A0C-A3A2-123BA78D00A8}" type="sibTrans" cxnId="{1AB94F2B-17FA-444E-9A37-FFE6DBE3024E}">
      <dgm:prSet/>
      <dgm:spPr/>
      <dgm:t>
        <a:bodyPr/>
        <a:lstStyle/>
        <a:p>
          <a:endParaRPr lang="en-US"/>
        </a:p>
      </dgm:t>
    </dgm:pt>
    <dgm:pt modelId="{C162CEF3-CEC0-4BA3-97A8-26E1E6943304}">
      <dgm:prSet/>
      <dgm:spPr/>
      <dgm:t>
        <a:bodyPr/>
        <a:lstStyle/>
        <a:p>
          <a:pPr algn="ctr"/>
          <a:r>
            <a:rPr lang="it-IT" dirty="0"/>
            <a:t>Rinforzo delle capacità cognitive residue </a:t>
          </a:r>
          <a:endParaRPr lang="en-US" b="1" dirty="0"/>
        </a:p>
      </dgm:t>
    </dgm:pt>
    <dgm:pt modelId="{87C7A1F0-73D6-45D3-A604-53B5C8E66B42}" type="parTrans" cxnId="{8085DC61-C91E-4BDC-8108-C2F2E7F925C3}">
      <dgm:prSet/>
      <dgm:spPr/>
      <dgm:t>
        <a:bodyPr/>
        <a:lstStyle/>
        <a:p>
          <a:endParaRPr lang="en-US"/>
        </a:p>
      </dgm:t>
    </dgm:pt>
    <dgm:pt modelId="{6F1FFBBF-2ACB-48C6-818E-9F7237C0375E}" type="sibTrans" cxnId="{8085DC61-C91E-4BDC-8108-C2F2E7F925C3}">
      <dgm:prSet/>
      <dgm:spPr/>
      <dgm:t>
        <a:bodyPr/>
        <a:lstStyle/>
        <a:p>
          <a:endParaRPr lang="en-US"/>
        </a:p>
      </dgm:t>
    </dgm:pt>
    <dgm:pt modelId="{B045585E-38F3-40EC-9568-52EBD2FC926E}">
      <dgm:prSet/>
      <dgm:spPr/>
      <dgm:t>
        <a:bodyPr/>
        <a:lstStyle/>
        <a:p>
          <a:pPr algn="ctr"/>
          <a:r>
            <a:rPr lang="it-IT" dirty="0"/>
            <a:t>Riduzione dei disturbi comportamentali</a:t>
          </a:r>
          <a:endParaRPr lang="it-IT" b="1" dirty="0"/>
        </a:p>
      </dgm:t>
    </dgm:pt>
    <dgm:pt modelId="{C04C4491-8584-495F-B804-D91F845CE004}" type="parTrans" cxnId="{C1C4B8D3-8154-46ED-9DEA-4131EBF6C330}">
      <dgm:prSet/>
      <dgm:spPr/>
      <dgm:t>
        <a:bodyPr/>
        <a:lstStyle/>
        <a:p>
          <a:endParaRPr lang="it-IT"/>
        </a:p>
      </dgm:t>
    </dgm:pt>
    <dgm:pt modelId="{D3C25CE1-855B-4623-92BB-430AE553C436}" type="sibTrans" cxnId="{C1C4B8D3-8154-46ED-9DEA-4131EBF6C330}">
      <dgm:prSet/>
      <dgm:spPr/>
      <dgm:t>
        <a:bodyPr/>
        <a:lstStyle/>
        <a:p>
          <a:endParaRPr lang="it-IT"/>
        </a:p>
      </dgm:t>
    </dgm:pt>
    <dgm:pt modelId="{2116F1CB-CD5B-47FA-9F99-09C655C44135}" type="pres">
      <dgm:prSet presAssocID="{B2A194C9-6CA8-4C2D-B385-E4E972AC9E93}" presName="linear" presStyleCnt="0">
        <dgm:presLayoutVars>
          <dgm:animLvl val="lvl"/>
          <dgm:resizeHandles val="exact"/>
        </dgm:presLayoutVars>
      </dgm:prSet>
      <dgm:spPr/>
      <dgm:t>
        <a:bodyPr/>
        <a:lstStyle/>
        <a:p>
          <a:endParaRPr lang="it-IT"/>
        </a:p>
      </dgm:t>
    </dgm:pt>
    <dgm:pt modelId="{FD286ABE-90FE-4655-95BC-345F83A7BA06}" type="pres">
      <dgm:prSet presAssocID="{B98B1424-D528-421B-AF80-3577182BCFB2}" presName="parentText" presStyleLbl="node1" presStyleIdx="0" presStyleCnt="3" custScaleX="88647" custScaleY="26884">
        <dgm:presLayoutVars>
          <dgm:chMax val="0"/>
          <dgm:bulletEnabled val="1"/>
        </dgm:presLayoutVars>
      </dgm:prSet>
      <dgm:spPr/>
      <dgm:t>
        <a:bodyPr/>
        <a:lstStyle/>
        <a:p>
          <a:endParaRPr lang="it-IT"/>
        </a:p>
      </dgm:t>
    </dgm:pt>
    <dgm:pt modelId="{14AF779A-7E74-45B6-BD5C-CD8623A9B208}" type="pres">
      <dgm:prSet presAssocID="{E9BD36CD-7986-4A0C-A3A2-123BA78D00A8}" presName="spacer" presStyleCnt="0"/>
      <dgm:spPr/>
    </dgm:pt>
    <dgm:pt modelId="{BA868433-AC59-4779-AF91-EF33E82C498B}" type="pres">
      <dgm:prSet presAssocID="{C162CEF3-CEC0-4BA3-97A8-26E1E6943304}" presName="parentText" presStyleLbl="node1" presStyleIdx="1" presStyleCnt="3" custScaleX="88718" custScaleY="28568" custLinFactY="7953" custLinFactNeighborY="100000">
        <dgm:presLayoutVars>
          <dgm:chMax val="0"/>
          <dgm:bulletEnabled val="1"/>
        </dgm:presLayoutVars>
      </dgm:prSet>
      <dgm:spPr/>
      <dgm:t>
        <a:bodyPr/>
        <a:lstStyle/>
        <a:p>
          <a:endParaRPr lang="it-IT"/>
        </a:p>
      </dgm:t>
    </dgm:pt>
    <dgm:pt modelId="{2E10F0B0-D0BA-433D-B8E5-17BB9B7EB869}" type="pres">
      <dgm:prSet presAssocID="{6F1FFBBF-2ACB-48C6-818E-9F7237C0375E}" presName="spacer" presStyleCnt="0"/>
      <dgm:spPr/>
    </dgm:pt>
    <dgm:pt modelId="{576B0677-7F37-4EF6-B0F5-240063375630}" type="pres">
      <dgm:prSet presAssocID="{B045585E-38F3-40EC-9568-52EBD2FC926E}" presName="parentText" presStyleLbl="node1" presStyleIdx="2" presStyleCnt="3" custScaleX="86715" custScaleY="31225" custLinFactY="22276" custLinFactNeighborX="0" custLinFactNeighborY="100000">
        <dgm:presLayoutVars>
          <dgm:chMax val="0"/>
          <dgm:bulletEnabled val="1"/>
        </dgm:presLayoutVars>
      </dgm:prSet>
      <dgm:spPr/>
      <dgm:t>
        <a:bodyPr/>
        <a:lstStyle/>
        <a:p>
          <a:endParaRPr lang="it-IT"/>
        </a:p>
      </dgm:t>
    </dgm:pt>
  </dgm:ptLst>
  <dgm:cxnLst>
    <dgm:cxn modelId="{480D053A-3591-4681-8CF3-7E45E595E855}" type="presOf" srcId="{B98B1424-D528-421B-AF80-3577182BCFB2}" destId="{FD286ABE-90FE-4655-95BC-345F83A7BA06}" srcOrd="0" destOrd="0" presId="urn:microsoft.com/office/officeart/2005/8/layout/vList2"/>
    <dgm:cxn modelId="{8F2EC410-D49E-45AA-9A89-C1A494B2F4F8}" type="presOf" srcId="{B2A194C9-6CA8-4C2D-B385-E4E972AC9E93}" destId="{2116F1CB-CD5B-47FA-9F99-09C655C44135}" srcOrd="0" destOrd="0" presId="urn:microsoft.com/office/officeart/2005/8/layout/vList2"/>
    <dgm:cxn modelId="{1AB94F2B-17FA-444E-9A37-FFE6DBE3024E}" srcId="{B2A194C9-6CA8-4C2D-B385-E4E972AC9E93}" destId="{B98B1424-D528-421B-AF80-3577182BCFB2}" srcOrd="0" destOrd="0" parTransId="{48DE7D3C-C26E-4B30-8929-037810D64098}" sibTransId="{E9BD36CD-7986-4A0C-A3A2-123BA78D00A8}"/>
    <dgm:cxn modelId="{8085DC61-C91E-4BDC-8108-C2F2E7F925C3}" srcId="{B2A194C9-6CA8-4C2D-B385-E4E972AC9E93}" destId="{C162CEF3-CEC0-4BA3-97A8-26E1E6943304}" srcOrd="1" destOrd="0" parTransId="{87C7A1F0-73D6-45D3-A604-53B5C8E66B42}" sibTransId="{6F1FFBBF-2ACB-48C6-818E-9F7237C0375E}"/>
    <dgm:cxn modelId="{CECF55A6-E73E-4AF9-AF6F-03745887B373}" type="presOf" srcId="{B045585E-38F3-40EC-9568-52EBD2FC926E}" destId="{576B0677-7F37-4EF6-B0F5-240063375630}" srcOrd="0" destOrd="0" presId="urn:microsoft.com/office/officeart/2005/8/layout/vList2"/>
    <dgm:cxn modelId="{C1C4B8D3-8154-46ED-9DEA-4131EBF6C330}" srcId="{B2A194C9-6CA8-4C2D-B385-E4E972AC9E93}" destId="{B045585E-38F3-40EC-9568-52EBD2FC926E}" srcOrd="2" destOrd="0" parTransId="{C04C4491-8584-495F-B804-D91F845CE004}" sibTransId="{D3C25CE1-855B-4623-92BB-430AE553C436}"/>
    <dgm:cxn modelId="{29FE0E02-0914-4097-BFED-2233F6B3B0BB}" type="presOf" srcId="{C162CEF3-CEC0-4BA3-97A8-26E1E6943304}" destId="{BA868433-AC59-4779-AF91-EF33E82C498B}" srcOrd="0" destOrd="0" presId="urn:microsoft.com/office/officeart/2005/8/layout/vList2"/>
    <dgm:cxn modelId="{C854EB70-D340-47ED-91C5-28BBBE1E44F0}" type="presParOf" srcId="{2116F1CB-CD5B-47FA-9F99-09C655C44135}" destId="{FD286ABE-90FE-4655-95BC-345F83A7BA06}" srcOrd="0" destOrd="0" presId="urn:microsoft.com/office/officeart/2005/8/layout/vList2"/>
    <dgm:cxn modelId="{178691B8-A96E-41A6-9189-16918D5FEC83}" type="presParOf" srcId="{2116F1CB-CD5B-47FA-9F99-09C655C44135}" destId="{14AF779A-7E74-45B6-BD5C-CD8623A9B208}" srcOrd="1" destOrd="0" presId="urn:microsoft.com/office/officeart/2005/8/layout/vList2"/>
    <dgm:cxn modelId="{448C3EDF-2326-49CD-ADD9-FAD1B8E8A126}" type="presParOf" srcId="{2116F1CB-CD5B-47FA-9F99-09C655C44135}" destId="{BA868433-AC59-4779-AF91-EF33E82C498B}" srcOrd="2" destOrd="0" presId="urn:microsoft.com/office/officeart/2005/8/layout/vList2"/>
    <dgm:cxn modelId="{C90E29E0-DAC8-436D-B9C7-25B08E8E08BA}" type="presParOf" srcId="{2116F1CB-CD5B-47FA-9F99-09C655C44135}" destId="{2E10F0B0-D0BA-433D-B8E5-17BB9B7EB869}" srcOrd="3" destOrd="0" presId="urn:microsoft.com/office/officeart/2005/8/layout/vList2"/>
    <dgm:cxn modelId="{3C03BC21-2CCD-4F4C-B401-F7BD46BF4947}" type="presParOf" srcId="{2116F1CB-CD5B-47FA-9F99-09C655C44135}" destId="{576B0677-7F37-4EF6-B0F5-24006337563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7EF6-C709-44C3-844A-74D739C47F78}">
      <dsp:nvSpPr>
        <dsp:cNvPr id="0" name=""/>
        <dsp:cNvSpPr/>
      </dsp:nvSpPr>
      <dsp:spPr>
        <a:xfrm>
          <a:off x="3080" y="1361187"/>
          <a:ext cx="2199649" cy="139677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4785A-0ADF-4F1A-AE5D-4759F7B811CE}">
      <dsp:nvSpPr>
        <dsp:cNvPr id="0" name=""/>
        <dsp:cNvSpPr/>
      </dsp:nvSpPr>
      <dsp:spPr>
        <a:xfrm>
          <a:off x="247486" y="1593372"/>
          <a:ext cx="2199649" cy="139677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a:t>Scheda biografica (colloquio col caregiver)</a:t>
          </a:r>
          <a:br>
            <a:rPr lang="it-IT" sz="2000" kern="1200"/>
          </a:br>
          <a:endParaRPr lang="en-US" sz="2000" kern="1200"/>
        </a:p>
      </dsp:txBody>
      <dsp:txXfrm>
        <a:off x="288396" y="1634282"/>
        <a:ext cx="2117829" cy="1314957"/>
      </dsp:txXfrm>
    </dsp:sp>
    <dsp:sp modelId="{A0D5BCDC-0139-4783-8C61-C684B0AC3A9B}">
      <dsp:nvSpPr>
        <dsp:cNvPr id="0" name=""/>
        <dsp:cNvSpPr/>
      </dsp:nvSpPr>
      <dsp:spPr>
        <a:xfrm>
          <a:off x="2691541" y="1361187"/>
          <a:ext cx="2199649" cy="139677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BCECA1-5BC7-431D-BCAA-C72926DB56D0}">
      <dsp:nvSpPr>
        <dsp:cNvPr id="0" name=""/>
        <dsp:cNvSpPr/>
      </dsp:nvSpPr>
      <dsp:spPr>
        <a:xfrm>
          <a:off x="2935947" y="1593372"/>
          <a:ext cx="2199649" cy="139677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a:t>Colloquio conoscitivo col residente</a:t>
          </a:r>
          <a:endParaRPr lang="en-US" sz="2000" kern="1200" dirty="0"/>
        </a:p>
      </dsp:txBody>
      <dsp:txXfrm>
        <a:off x="2976857" y="1634282"/>
        <a:ext cx="2117829" cy="1314957"/>
      </dsp:txXfrm>
    </dsp:sp>
    <dsp:sp modelId="{93DDF5E9-6AB4-4C94-8D3E-8F9AF4995870}">
      <dsp:nvSpPr>
        <dsp:cNvPr id="0" name=""/>
        <dsp:cNvSpPr/>
      </dsp:nvSpPr>
      <dsp:spPr>
        <a:xfrm>
          <a:off x="5380002" y="1361187"/>
          <a:ext cx="2199649" cy="139677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5814A3-67F1-4519-82F6-81EBE4193277}">
      <dsp:nvSpPr>
        <dsp:cNvPr id="0" name=""/>
        <dsp:cNvSpPr/>
      </dsp:nvSpPr>
      <dsp:spPr>
        <a:xfrm>
          <a:off x="5624408" y="1593372"/>
          <a:ext cx="2199649" cy="139677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a:t>Mini-mental state examination</a:t>
          </a:r>
          <a:br>
            <a:rPr lang="it-IT" sz="2000" kern="1200"/>
          </a:br>
          <a:endParaRPr lang="en-US" sz="2000" kern="1200"/>
        </a:p>
      </dsp:txBody>
      <dsp:txXfrm>
        <a:off x="5665318" y="1634282"/>
        <a:ext cx="2117829" cy="1314957"/>
      </dsp:txXfrm>
    </dsp:sp>
    <dsp:sp modelId="{2DCF85E5-615D-4AA3-B268-ED53F35F881B}">
      <dsp:nvSpPr>
        <dsp:cNvPr id="0" name=""/>
        <dsp:cNvSpPr/>
      </dsp:nvSpPr>
      <dsp:spPr>
        <a:xfrm>
          <a:off x="8068463" y="1361187"/>
          <a:ext cx="2199649" cy="139677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AA3619-57C6-47CE-BDB5-4476A25BE036}">
      <dsp:nvSpPr>
        <dsp:cNvPr id="0" name=""/>
        <dsp:cNvSpPr/>
      </dsp:nvSpPr>
      <dsp:spPr>
        <a:xfrm>
          <a:off x="8312869" y="1593372"/>
          <a:ext cx="2199649" cy="1396777"/>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2000" kern="1200" dirty="0" err="1"/>
            <a:t>Neuropsychiatric</a:t>
          </a:r>
          <a:r>
            <a:rPr lang="it-IT" sz="2000" kern="1200" dirty="0"/>
            <a:t> Inventory </a:t>
          </a:r>
          <a:endParaRPr lang="en-US" sz="2000" kern="1200" dirty="0"/>
        </a:p>
        <a:p>
          <a:pPr marL="0" lvl="0" algn="ctr" defTabSz="800100">
            <a:lnSpc>
              <a:spcPct val="90000"/>
            </a:lnSpc>
            <a:spcBef>
              <a:spcPct val="0"/>
            </a:spcBef>
            <a:spcAft>
              <a:spcPct val="35000"/>
            </a:spcAft>
            <a:buNone/>
          </a:pPr>
          <a:endParaRPr lang="en-US" sz="2000" kern="1200" dirty="0"/>
        </a:p>
      </dsp:txBody>
      <dsp:txXfrm>
        <a:off x="8353779" y="1634282"/>
        <a:ext cx="2117829" cy="1314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1C689-2BDA-4886-9AC5-60DCDE33E2B7}">
      <dsp:nvSpPr>
        <dsp:cNvPr id="0" name=""/>
        <dsp:cNvSpPr/>
      </dsp:nvSpPr>
      <dsp:spPr>
        <a:xfrm>
          <a:off x="0" y="863991"/>
          <a:ext cx="5783510" cy="1521000"/>
        </a:xfrm>
        <a:prstGeom prst="roundRect">
          <a:avLst/>
        </a:prstGeom>
        <a:solidFill>
          <a:schemeClr val="accent1">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it-IT" sz="4000" kern="1200" dirty="0" err="1"/>
            <a:t>Based</a:t>
          </a:r>
          <a:r>
            <a:rPr lang="it-IT" sz="4000" kern="1200" dirty="0"/>
            <a:t> Activity </a:t>
          </a:r>
          <a:r>
            <a:rPr lang="it-IT" sz="4000" kern="1200" dirty="0" err="1"/>
            <a:t>Daily</a:t>
          </a:r>
          <a:r>
            <a:rPr lang="it-IT" sz="4000" kern="1200" dirty="0"/>
            <a:t> Living</a:t>
          </a:r>
          <a:endParaRPr lang="en-US" sz="4000" kern="1200" dirty="0"/>
        </a:p>
      </dsp:txBody>
      <dsp:txXfrm>
        <a:off x="74249" y="938240"/>
        <a:ext cx="5635012" cy="1372502"/>
      </dsp:txXfrm>
    </dsp:sp>
    <dsp:sp modelId="{28E09928-0322-475B-AD97-24F45956F5D3}">
      <dsp:nvSpPr>
        <dsp:cNvPr id="0" name=""/>
        <dsp:cNvSpPr/>
      </dsp:nvSpPr>
      <dsp:spPr>
        <a:xfrm>
          <a:off x="0" y="2572190"/>
          <a:ext cx="5783510" cy="1521000"/>
        </a:xfrm>
        <a:prstGeom prst="roundRect">
          <a:avLst/>
        </a:prstGeom>
        <a:solidFill>
          <a:schemeClr val="accent1">
            <a:shade val="50000"/>
            <a:hueOff val="242753"/>
            <a:satOff val="27117"/>
            <a:lumOff val="3655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it-IT" sz="4000" kern="1200" dirty="0" err="1"/>
            <a:t>Instrumental</a:t>
          </a:r>
          <a:r>
            <a:rPr lang="it-IT" sz="4000" kern="1200" dirty="0"/>
            <a:t> Activity </a:t>
          </a:r>
          <a:r>
            <a:rPr lang="it-IT" sz="4000" kern="1200" dirty="0" err="1"/>
            <a:t>Daily</a:t>
          </a:r>
          <a:r>
            <a:rPr lang="it-IT" sz="4000" kern="1200" dirty="0"/>
            <a:t> Living</a:t>
          </a:r>
          <a:endParaRPr lang="en-US" sz="4000" kern="1200" dirty="0"/>
        </a:p>
      </dsp:txBody>
      <dsp:txXfrm>
        <a:off x="74249" y="2646439"/>
        <a:ext cx="5635012" cy="1372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9EB99-DD29-44E8-9DA6-9F6F5B64A2EE}">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99824-9613-4D5A-BC69-79F7C8073F40}">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D9239-3971-4C07-924F-720B17D61D68}">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111250">
            <a:lnSpc>
              <a:spcPct val="100000"/>
            </a:lnSpc>
            <a:spcBef>
              <a:spcPct val="0"/>
            </a:spcBef>
            <a:spcAft>
              <a:spcPct val="35000"/>
            </a:spcAft>
          </a:pPr>
          <a:r>
            <a:rPr lang="it-IT" sz="2500" kern="1200" dirty="0"/>
            <a:t>Items della scala di valutazione</a:t>
          </a:r>
          <a:endParaRPr lang="en-US" sz="2500" kern="1200" dirty="0"/>
        </a:p>
      </dsp:txBody>
      <dsp:txXfrm>
        <a:off x="1507738" y="707092"/>
        <a:ext cx="9007861" cy="1305401"/>
      </dsp:txXfrm>
    </dsp:sp>
    <dsp:sp modelId="{38946188-25F7-4A88-B298-9677E15944E9}">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177B5-9B46-4AE5-BF8E-DD1A808B35FA}">
      <dsp:nvSpPr>
        <dsp:cNvPr id="0" name=""/>
        <dsp:cNvSpPr/>
      </dsp:nvSpPr>
      <dsp:spPr>
        <a:xfrm>
          <a:off x="475863" y="2655211"/>
          <a:ext cx="717970" cy="71797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51ED1-7459-4174-BCB0-E2F8CDAAF81B}">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111250">
            <a:lnSpc>
              <a:spcPct val="100000"/>
            </a:lnSpc>
            <a:spcBef>
              <a:spcPct val="0"/>
            </a:spcBef>
            <a:spcAft>
              <a:spcPct val="35000"/>
            </a:spcAft>
          </a:pPr>
          <a:r>
            <a:rPr lang="it-IT" sz="2500" kern="1200"/>
            <a:t>Attività significative per il soggetto</a:t>
          </a:r>
          <a:endParaRPr lang="en-US" sz="2500" kern="1200"/>
        </a:p>
      </dsp:txBody>
      <dsp:txXfrm>
        <a:off x="1507738" y="2338844"/>
        <a:ext cx="9007861" cy="1305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0113C-102D-4773-BBCD-8BE9CD9CC2F8}">
      <dsp:nvSpPr>
        <dsp:cNvPr id="0" name=""/>
        <dsp:cNvSpPr/>
      </dsp:nvSpPr>
      <dsp:spPr>
        <a:xfrm>
          <a:off x="0" y="606"/>
          <a:ext cx="10632347" cy="14193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B991D-D088-4771-8F61-1622939B9BDB}">
      <dsp:nvSpPr>
        <dsp:cNvPr id="0" name=""/>
        <dsp:cNvSpPr/>
      </dsp:nvSpPr>
      <dsp:spPr>
        <a:xfrm>
          <a:off x="426223" y="292240"/>
          <a:ext cx="780644" cy="780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BF30D-0337-403D-AEDD-77F3B0E89564}">
      <dsp:nvSpPr>
        <dsp:cNvPr id="0" name=""/>
        <dsp:cNvSpPr/>
      </dsp:nvSpPr>
      <dsp:spPr>
        <a:xfrm>
          <a:off x="1639352" y="606"/>
          <a:ext cx="8992994" cy="141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215" tIns="150215" rIns="150215" bIns="150215" numCol="1" spcCol="1270" anchor="ctr" anchorCtr="0">
          <a:noAutofit/>
        </a:bodyPr>
        <a:lstStyle/>
        <a:p>
          <a:pPr lvl="0" algn="l" defTabSz="1111250">
            <a:lnSpc>
              <a:spcPct val="100000"/>
            </a:lnSpc>
            <a:spcBef>
              <a:spcPct val="0"/>
            </a:spcBef>
            <a:spcAft>
              <a:spcPct val="35000"/>
            </a:spcAft>
          </a:pPr>
          <a:r>
            <a:rPr lang="it-IT" sz="2500" kern="1200" dirty="0"/>
            <a:t/>
          </a:r>
          <a:br>
            <a:rPr lang="it-IT" sz="2500" kern="1200" dirty="0"/>
          </a:br>
          <a:r>
            <a:rPr lang="it-IT" sz="2500" kern="1200" dirty="0"/>
            <a:t>Specifico per persone con demenza</a:t>
          </a:r>
          <a:br>
            <a:rPr lang="it-IT" sz="2500" kern="1200" dirty="0"/>
          </a:br>
          <a:endParaRPr lang="en-US" sz="2500" kern="1200" dirty="0"/>
        </a:p>
      </dsp:txBody>
      <dsp:txXfrm>
        <a:off x="1639352" y="606"/>
        <a:ext cx="8992994" cy="1419352"/>
      </dsp:txXfrm>
    </dsp:sp>
    <dsp:sp modelId="{DE0B9DFE-85F8-4F30-B1E5-D2596E4409CA}">
      <dsp:nvSpPr>
        <dsp:cNvPr id="0" name=""/>
        <dsp:cNvSpPr/>
      </dsp:nvSpPr>
      <dsp:spPr>
        <a:xfrm>
          <a:off x="0" y="1774797"/>
          <a:ext cx="10632347" cy="14193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62A44-BEDB-4149-B37C-8118E38111A0}">
      <dsp:nvSpPr>
        <dsp:cNvPr id="0" name=""/>
        <dsp:cNvSpPr/>
      </dsp:nvSpPr>
      <dsp:spPr>
        <a:xfrm>
          <a:off x="429354" y="2094151"/>
          <a:ext cx="780644" cy="78064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DDF42-58B4-4F98-B5B1-6CADDA802C55}">
      <dsp:nvSpPr>
        <dsp:cNvPr id="0" name=""/>
        <dsp:cNvSpPr/>
      </dsp:nvSpPr>
      <dsp:spPr>
        <a:xfrm>
          <a:off x="1639352" y="1774797"/>
          <a:ext cx="8992994" cy="141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215" tIns="150215" rIns="150215" bIns="150215" numCol="1" spcCol="1270" anchor="ctr" anchorCtr="0">
          <a:noAutofit/>
        </a:bodyPr>
        <a:lstStyle/>
        <a:p>
          <a:pPr lvl="0" algn="l" defTabSz="1111250">
            <a:lnSpc>
              <a:spcPct val="100000"/>
            </a:lnSpc>
            <a:spcBef>
              <a:spcPct val="0"/>
            </a:spcBef>
            <a:spcAft>
              <a:spcPct val="35000"/>
            </a:spcAft>
          </a:pPr>
          <a:r>
            <a:rPr lang="it-IT" sz="2500" kern="1200" dirty="0"/>
            <a:t/>
          </a:r>
          <a:br>
            <a:rPr lang="it-IT" sz="2500" kern="1200" dirty="0"/>
          </a:br>
          <a:r>
            <a:rPr lang="it-IT" sz="2500" kern="1200" dirty="0"/>
            <a:t>Applicabile nel contesto ospedaliero</a:t>
          </a:r>
          <a:br>
            <a:rPr lang="it-IT" sz="2500" kern="1200" dirty="0"/>
          </a:br>
          <a:endParaRPr lang="en-US" sz="2500" kern="1200" dirty="0"/>
        </a:p>
      </dsp:txBody>
      <dsp:txXfrm>
        <a:off x="1639352" y="1774797"/>
        <a:ext cx="8992994" cy="1419352"/>
      </dsp:txXfrm>
    </dsp:sp>
    <dsp:sp modelId="{F3EEC66B-7AB6-4339-9250-7E8368CE005C}">
      <dsp:nvSpPr>
        <dsp:cNvPr id="0" name=""/>
        <dsp:cNvSpPr/>
      </dsp:nvSpPr>
      <dsp:spPr>
        <a:xfrm>
          <a:off x="0" y="3548988"/>
          <a:ext cx="10632347" cy="14193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57906-8F6E-4918-97EC-E9A801DFFCA9}">
      <dsp:nvSpPr>
        <dsp:cNvPr id="0" name=""/>
        <dsp:cNvSpPr/>
      </dsp:nvSpPr>
      <dsp:spPr>
        <a:xfrm>
          <a:off x="429354" y="3868343"/>
          <a:ext cx="780644" cy="780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EFB49-9CDB-46F5-96D5-B47291247EA9}">
      <dsp:nvSpPr>
        <dsp:cNvPr id="0" name=""/>
        <dsp:cNvSpPr/>
      </dsp:nvSpPr>
      <dsp:spPr>
        <a:xfrm>
          <a:off x="1639352" y="3548988"/>
          <a:ext cx="8992994" cy="141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215" tIns="150215" rIns="150215" bIns="150215" numCol="1" spcCol="1270" anchor="ctr" anchorCtr="0">
          <a:noAutofit/>
        </a:bodyPr>
        <a:lstStyle/>
        <a:p>
          <a:pPr lvl="0" algn="l" defTabSz="1111250">
            <a:lnSpc>
              <a:spcPct val="100000"/>
            </a:lnSpc>
            <a:spcBef>
              <a:spcPct val="0"/>
            </a:spcBef>
            <a:spcAft>
              <a:spcPct val="35000"/>
            </a:spcAft>
          </a:pPr>
          <a:r>
            <a:rPr lang="it-IT" sz="2500" kern="1200"/>
            <a:t>Supportato da evidenze scientifiche, vi è un miglioramento dei disturbi comportamentali</a:t>
          </a:r>
          <a:endParaRPr lang="en-US" sz="2500" kern="1200"/>
        </a:p>
      </dsp:txBody>
      <dsp:txXfrm>
        <a:off x="1639352" y="3548988"/>
        <a:ext cx="8992994" cy="14193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5C8C5-2C13-48AB-9A88-587C1C33AF65}">
      <dsp:nvSpPr>
        <dsp:cNvPr id="0" name=""/>
        <dsp:cNvSpPr/>
      </dsp:nvSpPr>
      <dsp:spPr>
        <a:xfrm>
          <a:off x="0" y="63023"/>
          <a:ext cx="6437851" cy="680172"/>
        </a:xfrm>
        <a:prstGeom prst="roundRect">
          <a:avLst/>
        </a:prstGeom>
        <a:solidFill>
          <a:schemeClr val="accent1">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a:solidFill>
                <a:schemeClr val="tx1"/>
              </a:solidFill>
            </a:rPr>
            <a:t>Colloquio iniziale </a:t>
          </a:r>
          <a:r>
            <a:rPr lang="it-IT" sz="1800" kern="1200" dirty="0">
              <a:solidFill>
                <a:schemeClr val="tx1"/>
              </a:solidFill>
            </a:rPr>
            <a:t>-&gt; routine a domicilio e interessi della persona</a:t>
          </a:r>
          <a:endParaRPr lang="en-US" sz="1800" kern="1200" dirty="0">
            <a:solidFill>
              <a:schemeClr val="tx1"/>
            </a:solidFill>
          </a:endParaRPr>
        </a:p>
      </dsp:txBody>
      <dsp:txXfrm>
        <a:off x="33203" y="96226"/>
        <a:ext cx="6371445" cy="613766"/>
      </dsp:txXfrm>
    </dsp:sp>
    <dsp:sp modelId="{6F393394-1CF8-4053-AE97-A2B4F85B3741}">
      <dsp:nvSpPr>
        <dsp:cNvPr id="0" name=""/>
        <dsp:cNvSpPr/>
      </dsp:nvSpPr>
      <dsp:spPr>
        <a:xfrm>
          <a:off x="0" y="795035"/>
          <a:ext cx="6437851" cy="680172"/>
        </a:xfrm>
        <a:prstGeom prst="roundRect">
          <a:avLst/>
        </a:prstGeom>
        <a:solidFill>
          <a:schemeClr val="accent1">
            <a:shade val="50000"/>
            <a:hueOff val="60688"/>
            <a:satOff val="6779"/>
            <a:lumOff val="91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a:solidFill>
                <a:schemeClr val="tx1"/>
              </a:solidFill>
            </a:rPr>
            <a:t>Valutazioni</a:t>
          </a:r>
          <a:r>
            <a:rPr lang="it-IT" sz="1800" kern="1200" dirty="0">
              <a:solidFill>
                <a:schemeClr val="tx1"/>
              </a:solidFill>
            </a:rPr>
            <a:t> delle capacità residue </a:t>
          </a:r>
          <a:endParaRPr lang="en-US" sz="1800" kern="1200" dirty="0">
            <a:solidFill>
              <a:schemeClr val="tx1"/>
            </a:solidFill>
          </a:endParaRPr>
        </a:p>
      </dsp:txBody>
      <dsp:txXfrm>
        <a:off x="33203" y="828238"/>
        <a:ext cx="6371445" cy="613766"/>
      </dsp:txXfrm>
    </dsp:sp>
    <dsp:sp modelId="{2E887F18-244D-4B44-8BA2-FA21A26764B7}">
      <dsp:nvSpPr>
        <dsp:cNvPr id="0" name=""/>
        <dsp:cNvSpPr/>
      </dsp:nvSpPr>
      <dsp:spPr>
        <a:xfrm>
          <a:off x="0" y="1527048"/>
          <a:ext cx="6437851" cy="680172"/>
        </a:xfrm>
        <a:prstGeom prst="roundRect">
          <a:avLst/>
        </a:prstGeom>
        <a:solidFill>
          <a:schemeClr val="accent1">
            <a:shade val="50000"/>
            <a:hueOff val="121376"/>
            <a:satOff val="13559"/>
            <a:lumOff val="1827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a:solidFill>
                <a:schemeClr val="tx1"/>
              </a:solidFill>
            </a:rPr>
            <a:t>Prima attività </a:t>
          </a:r>
          <a:endParaRPr lang="en-US" sz="1800" b="1" kern="1200" dirty="0">
            <a:solidFill>
              <a:schemeClr val="tx1"/>
            </a:solidFill>
          </a:endParaRPr>
        </a:p>
      </dsp:txBody>
      <dsp:txXfrm>
        <a:off x="33203" y="1560251"/>
        <a:ext cx="6371445" cy="613766"/>
      </dsp:txXfrm>
    </dsp:sp>
    <dsp:sp modelId="{B10C8B64-8C17-424A-98FD-C05B2D8CF597}">
      <dsp:nvSpPr>
        <dsp:cNvPr id="0" name=""/>
        <dsp:cNvSpPr/>
      </dsp:nvSpPr>
      <dsp:spPr>
        <a:xfrm>
          <a:off x="0" y="2259060"/>
          <a:ext cx="6437851" cy="680172"/>
        </a:xfrm>
        <a:prstGeom prst="roundRect">
          <a:avLst/>
        </a:prstGeom>
        <a:solidFill>
          <a:schemeClr val="accent1">
            <a:shade val="50000"/>
            <a:hueOff val="182065"/>
            <a:satOff val="20338"/>
            <a:lumOff val="2741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a:solidFill>
                <a:schemeClr val="tx1"/>
              </a:solidFill>
            </a:rPr>
            <a:t>Seconda attività</a:t>
          </a:r>
          <a:endParaRPr lang="en-US" sz="1800" b="1" kern="1200" dirty="0">
            <a:solidFill>
              <a:schemeClr val="tx1"/>
            </a:solidFill>
          </a:endParaRPr>
        </a:p>
      </dsp:txBody>
      <dsp:txXfrm>
        <a:off x="33203" y="2292263"/>
        <a:ext cx="6371445" cy="613766"/>
      </dsp:txXfrm>
    </dsp:sp>
    <dsp:sp modelId="{E1BA75AF-9008-4B73-AFBF-EBB1A10E7E77}">
      <dsp:nvSpPr>
        <dsp:cNvPr id="0" name=""/>
        <dsp:cNvSpPr/>
      </dsp:nvSpPr>
      <dsp:spPr>
        <a:xfrm>
          <a:off x="0" y="2991072"/>
          <a:ext cx="6437851" cy="680172"/>
        </a:xfrm>
        <a:prstGeom prst="roundRect">
          <a:avLst/>
        </a:prstGeom>
        <a:solidFill>
          <a:schemeClr val="accent1">
            <a:shade val="50000"/>
            <a:hueOff val="242753"/>
            <a:satOff val="27117"/>
            <a:lumOff val="3655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a:solidFill>
                <a:schemeClr val="tx1"/>
              </a:solidFill>
            </a:rPr>
            <a:t>Terza attività</a:t>
          </a:r>
          <a:endParaRPr lang="en-US" sz="1800" b="1" kern="1200" dirty="0">
            <a:solidFill>
              <a:schemeClr val="tx1"/>
            </a:solidFill>
          </a:endParaRPr>
        </a:p>
      </dsp:txBody>
      <dsp:txXfrm>
        <a:off x="33203" y="3024275"/>
        <a:ext cx="6371445" cy="613766"/>
      </dsp:txXfrm>
    </dsp:sp>
    <dsp:sp modelId="{90DE311D-1B41-4865-B9F4-A822155C9273}">
      <dsp:nvSpPr>
        <dsp:cNvPr id="0" name=""/>
        <dsp:cNvSpPr/>
      </dsp:nvSpPr>
      <dsp:spPr>
        <a:xfrm>
          <a:off x="0" y="3723084"/>
          <a:ext cx="6437851" cy="680172"/>
        </a:xfrm>
        <a:prstGeom prst="roundRect">
          <a:avLst/>
        </a:prstGeom>
        <a:solidFill>
          <a:schemeClr val="accent1">
            <a:shade val="50000"/>
            <a:hueOff val="182065"/>
            <a:satOff val="20338"/>
            <a:lumOff val="2741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a:solidFill>
                <a:schemeClr val="tx1"/>
              </a:solidFill>
            </a:rPr>
            <a:t>Implementazione, verifica </a:t>
          </a:r>
          <a:r>
            <a:rPr lang="it-IT" sz="1800" b="0" kern="1200" dirty="0">
              <a:solidFill>
                <a:schemeClr val="tx1"/>
              </a:solidFill>
            </a:rPr>
            <a:t>ed eventuale </a:t>
          </a:r>
          <a:r>
            <a:rPr lang="it-IT" sz="1800" b="1" kern="1200" dirty="0">
              <a:solidFill>
                <a:schemeClr val="tx1"/>
              </a:solidFill>
            </a:rPr>
            <a:t>revisione</a:t>
          </a:r>
          <a:endParaRPr lang="en-US" sz="1800" b="1" kern="1200" dirty="0">
            <a:solidFill>
              <a:schemeClr val="tx1"/>
            </a:solidFill>
          </a:endParaRPr>
        </a:p>
      </dsp:txBody>
      <dsp:txXfrm>
        <a:off x="33203" y="3756287"/>
        <a:ext cx="6371445" cy="613766"/>
      </dsp:txXfrm>
    </dsp:sp>
    <dsp:sp modelId="{C7305A02-BA7E-46C1-86B7-E8DEF0099418}">
      <dsp:nvSpPr>
        <dsp:cNvPr id="0" name=""/>
        <dsp:cNvSpPr/>
      </dsp:nvSpPr>
      <dsp:spPr>
        <a:xfrm>
          <a:off x="0" y="4455096"/>
          <a:ext cx="6437851" cy="680172"/>
        </a:xfrm>
        <a:prstGeom prst="roundRect">
          <a:avLst/>
        </a:prstGeom>
        <a:solidFill>
          <a:schemeClr val="accent1">
            <a:shade val="50000"/>
            <a:hueOff val="121376"/>
            <a:satOff val="13559"/>
            <a:lumOff val="1827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dirty="0">
              <a:solidFill>
                <a:schemeClr val="tx1"/>
              </a:solidFill>
            </a:rPr>
            <a:t>Modalità di </a:t>
          </a:r>
          <a:r>
            <a:rPr lang="it-IT" sz="1800" b="1" kern="1200" dirty="0">
              <a:solidFill>
                <a:schemeClr val="tx1"/>
              </a:solidFill>
            </a:rPr>
            <a:t>adattamento delle attività</a:t>
          </a:r>
          <a:endParaRPr lang="en-US" sz="1800" b="1" kern="1200" dirty="0">
            <a:solidFill>
              <a:schemeClr val="tx1"/>
            </a:solidFill>
          </a:endParaRPr>
        </a:p>
      </dsp:txBody>
      <dsp:txXfrm>
        <a:off x="33203" y="4488299"/>
        <a:ext cx="6371445" cy="613766"/>
      </dsp:txXfrm>
    </dsp:sp>
    <dsp:sp modelId="{DB5198E9-14DF-4B3D-A49C-E95D3CE305B1}">
      <dsp:nvSpPr>
        <dsp:cNvPr id="0" name=""/>
        <dsp:cNvSpPr/>
      </dsp:nvSpPr>
      <dsp:spPr>
        <a:xfrm>
          <a:off x="0" y="5187109"/>
          <a:ext cx="6437851" cy="680172"/>
        </a:xfrm>
        <a:prstGeom prst="roundRect">
          <a:avLst/>
        </a:prstGeom>
        <a:solidFill>
          <a:schemeClr val="accent1">
            <a:shade val="50000"/>
            <a:hueOff val="60688"/>
            <a:satOff val="6779"/>
            <a:lumOff val="91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dirty="0">
              <a:solidFill>
                <a:schemeClr val="tx1"/>
              </a:solidFill>
            </a:rPr>
            <a:t>Utilizzo di strategie per altre difficoltà nell’assistenza -&gt; </a:t>
          </a:r>
          <a:r>
            <a:rPr lang="it-IT" sz="1800" b="1" kern="1200" dirty="0">
              <a:solidFill>
                <a:schemeClr val="tx1"/>
              </a:solidFill>
            </a:rPr>
            <a:t>Generalizzazione</a:t>
          </a:r>
          <a:r>
            <a:rPr lang="it-IT" sz="1800" kern="1200" dirty="0">
              <a:solidFill>
                <a:schemeClr val="tx1"/>
              </a:solidFill>
            </a:rPr>
            <a:t> </a:t>
          </a:r>
          <a:endParaRPr lang="en-US" sz="1800" kern="1200" dirty="0">
            <a:solidFill>
              <a:schemeClr val="tx1"/>
            </a:solidFill>
          </a:endParaRPr>
        </a:p>
      </dsp:txBody>
      <dsp:txXfrm>
        <a:off x="33203" y="5220312"/>
        <a:ext cx="6371445" cy="613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86ABE-90FE-4655-95BC-345F83A7BA06}">
      <dsp:nvSpPr>
        <dsp:cNvPr id="0" name=""/>
        <dsp:cNvSpPr/>
      </dsp:nvSpPr>
      <dsp:spPr>
        <a:xfrm>
          <a:off x="596918" y="2196642"/>
          <a:ext cx="9321763" cy="644183"/>
        </a:xfrm>
        <a:prstGeom prst="roundRect">
          <a:avLst/>
        </a:prstGeom>
        <a:solidFill>
          <a:schemeClr val="accent1">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a:t>Miglioramento nella performance occupazionale</a:t>
          </a:r>
          <a:endParaRPr lang="en-US" sz="2800" kern="1200" dirty="0"/>
        </a:p>
      </dsp:txBody>
      <dsp:txXfrm>
        <a:off x="628364" y="2228088"/>
        <a:ext cx="9258871" cy="581291"/>
      </dsp:txXfrm>
    </dsp:sp>
    <dsp:sp modelId="{BA868433-AC59-4779-AF91-EF33E82C498B}">
      <dsp:nvSpPr>
        <dsp:cNvPr id="0" name=""/>
        <dsp:cNvSpPr/>
      </dsp:nvSpPr>
      <dsp:spPr>
        <a:xfrm>
          <a:off x="593184" y="3400032"/>
          <a:ext cx="9329230" cy="684534"/>
        </a:xfrm>
        <a:prstGeom prst="roundRect">
          <a:avLst/>
        </a:prstGeom>
        <a:solidFill>
          <a:schemeClr val="accent1">
            <a:shade val="50000"/>
            <a:hueOff val="161835"/>
            <a:satOff val="18078"/>
            <a:lumOff val="243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a:t>Rinforzo delle capacità cognitive residue </a:t>
          </a:r>
          <a:endParaRPr lang="en-US" sz="2800" b="1" kern="1200" dirty="0"/>
        </a:p>
      </dsp:txBody>
      <dsp:txXfrm>
        <a:off x="626600" y="3433448"/>
        <a:ext cx="9262398" cy="617702"/>
      </dsp:txXfrm>
    </dsp:sp>
    <dsp:sp modelId="{576B0677-7F37-4EF6-B0F5-240063375630}">
      <dsp:nvSpPr>
        <dsp:cNvPr id="0" name=""/>
        <dsp:cNvSpPr/>
      </dsp:nvSpPr>
      <dsp:spPr>
        <a:xfrm>
          <a:off x="698498" y="4612089"/>
          <a:ext cx="9118602" cy="748200"/>
        </a:xfrm>
        <a:prstGeom prst="roundRect">
          <a:avLst/>
        </a:prstGeom>
        <a:solidFill>
          <a:schemeClr val="accent1">
            <a:shade val="50000"/>
            <a:hueOff val="161835"/>
            <a:satOff val="18078"/>
            <a:lumOff val="243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a:t>Riduzione dei disturbi comportamentali</a:t>
          </a:r>
          <a:endParaRPr lang="it-IT" sz="2800" b="1" kern="1200" dirty="0"/>
        </a:p>
      </dsp:txBody>
      <dsp:txXfrm>
        <a:off x="735022" y="4648613"/>
        <a:ext cx="9045554" cy="6751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190660-8549-4027-9C29-50D70084E166}" type="datetimeFigureOut">
              <a:rPr lang="it-IT" smtClean="0"/>
              <a:t>21/11/2022</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080AC-3301-4D91-9FF1-502DB2F6CEEA}" type="slidenum">
              <a:rPr lang="it-IT" smtClean="0"/>
              <a:t>‹N›</a:t>
            </a:fld>
            <a:endParaRPr lang="it-IT" dirty="0"/>
          </a:p>
        </p:txBody>
      </p:sp>
    </p:spTree>
    <p:extLst>
      <p:ext uri="{BB962C8B-B14F-4D97-AF65-F5344CB8AC3E}">
        <p14:creationId xmlns:p14="http://schemas.microsoft.com/office/powerpoint/2010/main" val="353295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83822-16C2-4C19-85A6-21E1F2ADB8E5}" type="datetimeFigureOut">
              <a:rPr lang="it-IT" noProof="0" smtClean="0"/>
              <a:t>21/11/2022</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5E345-0A5C-4DF0-9B5A-3C022FCF1B4B}" type="slidenum">
              <a:rPr lang="it-IT" noProof="0" smtClean="0"/>
              <a:t>‹N›</a:t>
            </a:fld>
            <a:endParaRPr lang="it-IT" noProof="0" dirty="0"/>
          </a:p>
        </p:txBody>
      </p:sp>
    </p:spTree>
    <p:extLst>
      <p:ext uri="{BB962C8B-B14F-4D97-AF65-F5344CB8AC3E}">
        <p14:creationId xmlns:p14="http://schemas.microsoft.com/office/powerpoint/2010/main" val="37222944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A5E345-0A5C-4DF0-9B5A-3C022FCF1B4B}" type="slidenum">
              <a:rPr lang="it-IT" smtClean="0"/>
              <a:t>1</a:t>
            </a:fld>
            <a:endParaRPr lang="it-IT" dirty="0"/>
          </a:p>
        </p:txBody>
      </p:sp>
    </p:spTree>
    <p:extLst>
      <p:ext uri="{BB962C8B-B14F-4D97-AF65-F5344CB8AC3E}">
        <p14:creationId xmlns:p14="http://schemas.microsoft.com/office/powerpoint/2010/main" val="98419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endParaRPr lang="it-IT" noProof="0" dirty="0"/>
          </a:p>
        </p:txBody>
      </p:sp>
      <p:sp>
        <p:nvSpPr>
          <p:cNvPr id="8" name="Segnaposto dat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2FFB1836-1FB8-40D2-818F-B48233D9A8C3}" type="datetime1">
              <a:rPr lang="it-IT" noProof="0" smtClean="0"/>
              <a:t>21/11/2022</a:t>
            </a:fld>
            <a:endParaRPr lang="it-IT" noProof="0" dirty="0"/>
          </a:p>
        </p:txBody>
      </p:sp>
      <p:sp>
        <p:nvSpPr>
          <p:cNvPr id="9" name="Segnaposto piè di pagina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it-IT" noProof="0" dirty="0"/>
          </a:p>
        </p:txBody>
      </p:sp>
      <p:sp>
        <p:nvSpPr>
          <p:cNvPr id="10" name="Segnaposto numero diapositiva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81192" y="702156"/>
            <a:ext cx="11029616" cy="1188720"/>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81192" y="2340864"/>
            <a:ext cx="11029615" cy="3634486"/>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34A1DB5D-2079-4579-9FE1-12A95256BFB1}" type="datetime1">
              <a:rPr lang="it-IT" noProof="0" smtClean="0"/>
              <a:t>21/11/2022</a:t>
            </a:fld>
            <a:endParaRPr lang="it-IT" noProof="0" dirty="0"/>
          </a:p>
        </p:txBody>
      </p:sp>
      <p:sp>
        <p:nvSpPr>
          <p:cNvPr id="9" name="Segnaposto piè di pagina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it-IT" noProof="0" dirty="0"/>
          </a:p>
        </p:txBody>
      </p:sp>
      <p:sp>
        <p:nvSpPr>
          <p:cNvPr id="10" name="Segnaposto numero diapositiva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ttango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581192" y="4541417"/>
            <a:ext cx="11029615" cy="600556"/>
          </a:xfrm>
        </p:spPr>
        <p:txBody>
          <a:bodyPr rtlCol="0" anchor="t">
            <a:normAutofit/>
          </a:bodyPr>
          <a:lstStyle>
            <a:lvl1pPr marL="0" indent="0" algn="l" rtl="0">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dirty="0"/>
              <a:t>FARE CLIC PER MODIFICARE GLI STILI DEL TESTO DELLO SCHEMA</a:t>
            </a:r>
          </a:p>
        </p:txBody>
      </p:sp>
      <p:sp>
        <p:nvSpPr>
          <p:cNvPr id="7" name="Segnaposto dat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A622D612-2D71-4EB7-9DBC-90188C959F49}" type="datetime1">
              <a:rPr lang="it-IT" noProof="0" smtClean="0"/>
              <a:t>21/11/2022</a:t>
            </a:fld>
            <a:endParaRPr lang="it-IT" noProof="0" dirty="0"/>
          </a:p>
        </p:txBody>
      </p:sp>
      <p:sp>
        <p:nvSpPr>
          <p:cNvPr id="9" name="Segnaposto piè di pagina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it-IT" noProof="0" dirty="0"/>
          </a:p>
        </p:txBody>
      </p:sp>
      <p:sp>
        <p:nvSpPr>
          <p:cNvPr id="10" name="Segnaposto numero diapositiva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581193" y="729658"/>
            <a:ext cx="11029616" cy="988332"/>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581193" y="2228003"/>
            <a:ext cx="5194767" cy="3633047"/>
          </a:xfrm>
        </p:spPr>
        <p:txBody>
          <a:bodyPr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416039" y="2228003"/>
            <a:ext cx="5194769" cy="3633047"/>
          </a:xfrm>
        </p:spPr>
        <p:txBody>
          <a:bodyPr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data 4"/>
          <p:cNvSpPr>
            <a:spLocks noGrp="1"/>
          </p:cNvSpPr>
          <p:nvPr>
            <p:ph type="dt" sz="half" idx="10"/>
          </p:nvPr>
        </p:nvSpPr>
        <p:spPr/>
        <p:txBody>
          <a:bodyPr rtlCol="0"/>
          <a:lstStyle/>
          <a:p>
            <a:pPr rtl="0"/>
            <a:fld id="{2E26B60D-C76B-4C8B-A52D-0AE413F363EE}" type="datetime1">
              <a:rPr lang="it-IT" noProof="0" smtClean="0"/>
              <a:t>21/11/2022</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12" name="Titolo 1"/>
          <p:cNvSpPr>
            <a:spLocks noGrp="1"/>
          </p:cNvSpPr>
          <p:nvPr>
            <p:ph type="title"/>
          </p:nvPr>
        </p:nvSpPr>
        <p:spPr>
          <a:xfrm>
            <a:off x="581193" y="729658"/>
            <a:ext cx="11029616" cy="988332"/>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581194" y="2926052"/>
            <a:ext cx="5194766" cy="2934999"/>
          </a:xfrm>
        </p:spPr>
        <p:txBody>
          <a:bodyPr rtlCol="0" anchor="t">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it-IT" noProof="0"/>
              <a:t>Fare clic per modificare gli stili del testo dello schema</a:t>
            </a:r>
          </a:p>
        </p:txBody>
      </p:sp>
      <p:sp>
        <p:nvSpPr>
          <p:cNvPr id="6" name="Segnaposto contenuto 5"/>
          <p:cNvSpPr>
            <a:spLocks noGrp="1"/>
          </p:cNvSpPr>
          <p:nvPr>
            <p:ph sz="quarter" idx="4"/>
          </p:nvPr>
        </p:nvSpPr>
        <p:spPr>
          <a:xfrm>
            <a:off x="6416037" y="2926052"/>
            <a:ext cx="5194771" cy="2934999"/>
          </a:xfrm>
        </p:spPr>
        <p:txBody>
          <a:bodyPr rtlCol="0" anchor="t">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p:cNvSpPr>
            <a:spLocks noGrp="1"/>
          </p:cNvSpPr>
          <p:nvPr>
            <p:ph type="dt" sz="half" idx="10"/>
          </p:nvPr>
        </p:nvSpPr>
        <p:spPr/>
        <p:txBody>
          <a:bodyPr rtlCol="0"/>
          <a:lstStyle/>
          <a:p>
            <a:pPr rtl="0"/>
            <a:fld id="{77E1BEAE-02E2-4ED6-8F2F-2B18E3A3E793}" type="datetime1">
              <a:rPr lang="it-IT" noProof="0" smtClean="0"/>
              <a:t>21/11/2022</a:t>
            </a:fld>
            <a:endParaRPr lang="it-IT" noProof="0" dirty="0"/>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8" name="Titolo 1"/>
          <p:cNvSpPr>
            <a:spLocks noGrp="1"/>
          </p:cNvSpPr>
          <p:nvPr>
            <p:ph type="title"/>
          </p:nvPr>
        </p:nvSpPr>
        <p:spPr>
          <a:xfrm>
            <a:off x="575894" y="729658"/>
            <a:ext cx="11029616" cy="988332"/>
          </a:xfrm>
        </p:spPr>
        <p:txBody>
          <a:bodyPr rtlCol="0"/>
          <a:lstStyle/>
          <a:p>
            <a:pPr rtl="0"/>
            <a:r>
              <a:rPr lang="it-IT" noProof="0"/>
              <a:t>Fare clic per modificare lo stile del titolo dello schema</a:t>
            </a:r>
            <a:endParaRPr lang="it-IT" noProof="0" dirty="0"/>
          </a:p>
        </p:txBody>
      </p:sp>
      <p:sp>
        <p:nvSpPr>
          <p:cNvPr id="3" name="Segnaposto data 2"/>
          <p:cNvSpPr>
            <a:spLocks noGrp="1"/>
          </p:cNvSpPr>
          <p:nvPr>
            <p:ph type="dt" sz="half" idx="10"/>
          </p:nvPr>
        </p:nvSpPr>
        <p:spPr/>
        <p:txBody>
          <a:bodyPr rtlCol="0"/>
          <a:lstStyle/>
          <a:p>
            <a:pPr rtl="0"/>
            <a:fld id="{1288EC26-7228-4B28-A810-AF1DC8ED0604}" type="datetime1">
              <a:rPr lang="it-IT" noProof="0" smtClean="0"/>
              <a:t>21/11/2022</a:t>
            </a:fld>
            <a:endParaRPr lang="it-IT" noProof="0"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1A08AE3F-9B82-4E59-A61A-C2373053F8BA}" type="datetime1">
              <a:rPr lang="it-IT" noProof="0" smtClean="0"/>
              <a:t>21/11/2022</a:t>
            </a:fld>
            <a:endParaRPr lang="it-IT" noProof="0" dirty="0"/>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ttango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767857" y="2836654"/>
            <a:ext cx="3031852" cy="3001392"/>
          </a:xfrm>
        </p:spPr>
        <p:txBody>
          <a:bodyPr rtlCol="0" anchor="t">
            <a:normAutofit/>
          </a:bodyPr>
          <a:lstStyle>
            <a:lvl1pPr marL="0" indent="0" algn="l" rtl="0">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8" name="Segnaposto dat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2A59E267-DF65-42A2-B599-21414A556EC4}" type="datetime1">
              <a:rPr lang="it-IT" noProof="0" smtClean="0"/>
              <a:t>21/11/2022</a:t>
            </a:fld>
            <a:endParaRPr lang="it-IT" noProof="0" dirty="0"/>
          </a:p>
        </p:txBody>
      </p:sp>
      <p:sp>
        <p:nvSpPr>
          <p:cNvPr id="10" name="Segnaposto piè di pagina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it-IT" noProof="0" dirty="0"/>
          </a:p>
        </p:txBody>
      </p:sp>
      <p:sp>
        <p:nvSpPr>
          <p:cNvPr id="11" name="Segnaposto numero diapositiva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it-IT" noProof="0"/>
              <a:t>Fare clic per modificare lo stile del titolo dello schema</a:t>
            </a:r>
            <a:endParaRPr lang="it-IT" noProof="0" dirty="0"/>
          </a:p>
        </p:txBody>
      </p:sp>
      <p:sp>
        <p:nvSpPr>
          <p:cNvPr id="3" name="Segnaposto immagin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endParaRPr lang="it-IT" noProof="0" dirty="0"/>
          </a:p>
        </p:txBody>
      </p:sp>
      <p:sp>
        <p:nvSpPr>
          <p:cNvPr id="4" name="Segnaposto tes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p>
            <a:pPr rtl="0"/>
            <a:fld id="{D29AD3EB-A4C5-438A-BCF5-E796E0DD5BD1}" type="datetime1">
              <a:rPr lang="it-IT" noProof="0" smtClean="0"/>
              <a:t>21/11/2022</a:t>
            </a:fld>
            <a:endParaRPr lang="it-IT" noProof="0" dirty="0"/>
          </a:p>
        </p:txBody>
      </p:sp>
      <p:sp>
        <p:nvSpPr>
          <p:cNvPr id="6" name="Segnaposto piè di pagina 5"/>
          <p:cNvSpPr>
            <a:spLocks noGrp="1"/>
          </p:cNvSpPr>
          <p:nvPr>
            <p:ph type="ftr" sz="quarter" idx="11"/>
          </p:nvPr>
        </p:nvSpPr>
        <p:spPr/>
        <p:txBody>
          <a:bodyPr rtlCol="0"/>
          <a:lstStyle/>
          <a:p>
            <a:pPr algn="l"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0646A260-1C16-45D3-9D8F-4D8F1403D036}" type="datetime1">
              <a:rPr lang="it-IT" noProof="0" smtClean="0"/>
              <a:t>21/11/2022</a:t>
            </a:fld>
            <a:endParaRPr lang="it-IT" noProof="0" dirty="0"/>
          </a:p>
        </p:txBody>
      </p:sp>
      <p:sp>
        <p:nvSpPr>
          <p:cNvPr id="5" name="Segnaposto piè di pagina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it-IT" noProof="0" dirty="0"/>
          </a:p>
        </p:txBody>
      </p:sp>
      <p:sp>
        <p:nvSpPr>
          <p:cNvPr id="6" name="Segnaposto numero diapositiva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it-IT" noProof="0" smtClean="0"/>
              <a:t>‹N›</a:t>
            </a:fld>
            <a:endParaRPr lang="it-IT" noProof="0" dirty="0"/>
          </a:p>
        </p:txBody>
      </p:sp>
      <p:sp>
        <p:nvSpPr>
          <p:cNvPr id="9" name="Rettango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tango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ttango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3">
            <a:extLst>
              <a:ext uri="{FF2B5EF4-FFF2-40B4-BE49-F238E27FC236}">
                <a16:creationId xmlns:a16="http://schemas.microsoft.com/office/drawing/2014/main" id="{D41C915B-1AA0-23F0-0153-6BF5453FAB73}"/>
              </a:ext>
            </a:extLst>
          </p:cNvPr>
          <p:cNvSpPr>
            <a:spLocks noGrp="1"/>
          </p:cNvSpPr>
          <p:nvPr>
            <p:ph type="body" sz="half" idx="2"/>
          </p:nvPr>
        </p:nvSpPr>
        <p:spPr>
          <a:xfrm>
            <a:off x="581192" y="5260127"/>
            <a:ext cx="11029617" cy="998148"/>
          </a:xfrm>
        </p:spPr>
        <p:txBody>
          <a:bodyPr/>
          <a:lstStyle/>
          <a:p>
            <a:r>
              <a:rPr lang="en-US" sz="1800" b="1" dirty="0"/>
              <a:t>FRAGILITA’… E SE PARLASSIMO DI RI-ABILITAZIONE ?</a:t>
            </a:r>
          </a:p>
          <a:p>
            <a:r>
              <a:rPr lang="en-US" sz="1400" b="1" dirty="0"/>
              <a:t>I NUOVI ORIZZONTI INTERPROFESSIONALI</a:t>
            </a:r>
          </a:p>
          <a:p>
            <a:endParaRPr lang="en-US" b="1" dirty="0"/>
          </a:p>
        </p:txBody>
      </p:sp>
      <p:pic>
        <p:nvPicPr>
          <p:cNvPr id="1026" name="Picture 2" descr="https://i0.wp.com/www.fondazionegermani.it/site/wp-content/uploads/2022/09/Manifesto-3-Ottobre-2022-725x1024.jpg"/>
          <p:cNvPicPr>
            <a:picLocks noChangeAspect="1" noChangeArrowheads="1"/>
          </p:cNvPicPr>
          <p:nvPr/>
        </p:nvPicPr>
        <p:blipFill rotWithShape="1">
          <a:blip r:embed="rId3">
            <a:extLst>
              <a:ext uri="{28A0092B-C50C-407E-A947-70E740481C1C}">
                <a14:useLocalDpi xmlns:a14="http://schemas.microsoft.com/office/drawing/2010/main" val="0"/>
              </a:ext>
            </a:extLst>
          </a:blip>
          <a:srcRect b="77638"/>
          <a:stretch/>
        </p:blipFill>
        <p:spPr bwMode="auto">
          <a:xfrm>
            <a:off x="455926" y="634088"/>
            <a:ext cx="11390527" cy="35976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0.wp.com/www.fondazionegermani.it/site/wp-content/uploads/2022/09/Manifesto-3-Ottobre-2022-725x1024.jpg"/>
          <p:cNvPicPr>
            <a:picLocks noChangeAspect="1" noChangeArrowheads="1"/>
          </p:cNvPicPr>
          <p:nvPr/>
        </p:nvPicPr>
        <p:blipFill rotWithShape="1">
          <a:blip r:embed="rId3">
            <a:extLst>
              <a:ext uri="{28A0092B-C50C-407E-A947-70E740481C1C}">
                <a14:useLocalDpi xmlns:a14="http://schemas.microsoft.com/office/drawing/2010/main" val="0"/>
              </a:ext>
            </a:extLst>
          </a:blip>
          <a:srcRect t="59170" r="67673" b="18634"/>
          <a:stretch/>
        </p:blipFill>
        <p:spPr bwMode="auto">
          <a:xfrm>
            <a:off x="10038918" y="2307266"/>
            <a:ext cx="1722474" cy="1572124"/>
          </a:xfrm>
          <a:prstGeom prst="ellipse">
            <a:avLst/>
          </a:prstGeom>
          <a:ln w="63500" cap="rnd">
            <a:solidFill>
              <a:schemeClr val="accent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CBE24F-B094-8556-EBDC-8A50478CA1D9}"/>
              </a:ext>
            </a:extLst>
          </p:cNvPr>
          <p:cNvSpPr>
            <a:spLocks noGrp="1"/>
          </p:cNvSpPr>
          <p:nvPr>
            <p:ph type="title"/>
          </p:nvPr>
        </p:nvSpPr>
        <p:spPr/>
        <p:txBody>
          <a:bodyPr/>
          <a:lstStyle/>
          <a:p>
            <a:r>
              <a:rPr lang="it-IT" dirty="0"/>
              <a:t>Valutazione Multidimensionale all’ingresso</a:t>
            </a:r>
          </a:p>
        </p:txBody>
      </p:sp>
      <p:graphicFrame>
        <p:nvGraphicFramePr>
          <p:cNvPr id="4" name="Tabella 3"/>
          <p:cNvGraphicFramePr>
            <a:graphicFrameLocks noGrp="1"/>
          </p:cNvGraphicFramePr>
          <p:nvPr>
            <p:extLst>
              <p:ext uri="{D42A27DB-BD31-4B8C-83A1-F6EECF244321}">
                <p14:modId xmlns:p14="http://schemas.microsoft.com/office/powerpoint/2010/main" val="2644534327"/>
              </p:ext>
            </p:extLst>
          </p:nvPr>
        </p:nvGraphicFramePr>
        <p:xfrm>
          <a:off x="581192" y="1910422"/>
          <a:ext cx="8127999" cy="4145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91389962"/>
                    </a:ext>
                  </a:extLst>
                </a:gridCol>
                <a:gridCol w="2709333">
                  <a:extLst>
                    <a:ext uri="{9D8B030D-6E8A-4147-A177-3AD203B41FA5}">
                      <a16:colId xmlns:a16="http://schemas.microsoft.com/office/drawing/2014/main" val="43615676"/>
                    </a:ext>
                  </a:extLst>
                </a:gridCol>
                <a:gridCol w="2709333">
                  <a:extLst>
                    <a:ext uri="{9D8B030D-6E8A-4147-A177-3AD203B41FA5}">
                      <a16:colId xmlns:a16="http://schemas.microsoft.com/office/drawing/2014/main" val="3749798891"/>
                    </a:ext>
                  </a:extLst>
                </a:gridCol>
              </a:tblGrid>
              <a:tr h="370840">
                <a:tc>
                  <a:txBody>
                    <a:bodyPr/>
                    <a:lstStyle/>
                    <a:p>
                      <a:endParaRPr lang="it-IT" dirty="0"/>
                    </a:p>
                  </a:txBody>
                  <a:tcPr/>
                </a:tc>
                <a:tc>
                  <a:txBody>
                    <a:bodyPr/>
                    <a:lstStyle/>
                    <a:p>
                      <a:pPr algn="ctr"/>
                      <a:r>
                        <a:rPr lang="it-IT" dirty="0"/>
                        <a:t>Ingresso</a:t>
                      </a:r>
                    </a:p>
                  </a:txBody>
                  <a:tcPr/>
                </a:tc>
                <a:tc>
                  <a:txBody>
                    <a:bodyPr/>
                    <a:lstStyle/>
                    <a:p>
                      <a:pPr algn="ctr"/>
                      <a:endParaRPr lang="it-IT" dirty="0"/>
                    </a:p>
                  </a:txBody>
                  <a:tcPr/>
                </a:tc>
                <a:extLst>
                  <a:ext uri="{0D108BD9-81ED-4DB2-BD59-A6C34878D82A}">
                    <a16:rowId xmlns:a16="http://schemas.microsoft.com/office/drawing/2014/main" val="1001300899"/>
                  </a:ext>
                </a:extLst>
              </a:tr>
              <a:tr h="370840">
                <a:tc>
                  <a:txBody>
                    <a:bodyPr/>
                    <a:lstStyle/>
                    <a:p>
                      <a:r>
                        <a:rPr lang="it-IT" dirty="0"/>
                        <a:t>RASS livello di coscienza </a:t>
                      </a:r>
                    </a:p>
                  </a:txBody>
                  <a:tcPr/>
                </a:tc>
                <a:tc>
                  <a:txBody>
                    <a:bodyPr/>
                    <a:lstStyle/>
                    <a:p>
                      <a:pPr algn="ctr"/>
                      <a:r>
                        <a:rPr lang="it-IT" dirty="0"/>
                        <a:t>-1</a:t>
                      </a:r>
                    </a:p>
                  </a:txBody>
                  <a:tcPr/>
                </a:tc>
                <a:tc>
                  <a:txBody>
                    <a:bodyPr/>
                    <a:lstStyle/>
                    <a:p>
                      <a:pPr algn="ctr"/>
                      <a:endParaRPr lang="it-IT" dirty="0"/>
                    </a:p>
                  </a:txBody>
                  <a:tcPr/>
                </a:tc>
                <a:extLst>
                  <a:ext uri="{0D108BD9-81ED-4DB2-BD59-A6C34878D82A}">
                    <a16:rowId xmlns:a16="http://schemas.microsoft.com/office/drawing/2014/main" val="2105265856"/>
                  </a:ext>
                </a:extLst>
              </a:tr>
              <a:tr h="370840">
                <a:tc>
                  <a:txBody>
                    <a:bodyPr/>
                    <a:lstStyle/>
                    <a:p>
                      <a:r>
                        <a:rPr lang="it-IT" dirty="0"/>
                        <a:t>GCS stato di coscienza</a:t>
                      </a:r>
                    </a:p>
                  </a:txBody>
                  <a:tcPr/>
                </a:tc>
                <a:tc>
                  <a:txBody>
                    <a:bodyPr/>
                    <a:lstStyle/>
                    <a:p>
                      <a:pPr algn="ctr"/>
                      <a:r>
                        <a:rPr lang="it-IT" dirty="0"/>
                        <a:t>14/15</a:t>
                      </a:r>
                    </a:p>
                  </a:txBody>
                  <a:tcPr/>
                </a:tc>
                <a:tc>
                  <a:txBody>
                    <a:bodyPr/>
                    <a:lstStyle/>
                    <a:p>
                      <a:pPr algn="ctr"/>
                      <a:endParaRPr lang="it-IT" dirty="0"/>
                    </a:p>
                  </a:txBody>
                  <a:tcPr/>
                </a:tc>
                <a:extLst>
                  <a:ext uri="{0D108BD9-81ED-4DB2-BD59-A6C34878D82A}">
                    <a16:rowId xmlns:a16="http://schemas.microsoft.com/office/drawing/2014/main" val="842653147"/>
                  </a:ext>
                </a:extLst>
              </a:tr>
              <a:tr h="370840">
                <a:tc>
                  <a:txBody>
                    <a:bodyPr/>
                    <a:lstStyle/>
                    <a:p>
                      <a:r>
                        <a:rPr lang="it-IT" dirty="0"/>
                        <a:t>MMSE stato cognitivo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14/30</a:t>
                      </a:r>
                    </a:p>
                  </a:txBody>
                  <a:tcPr/>
                </a:tc>
                <a:tc>
                  <a:txBody>
                    <a:bodyPr/>
                    <a:lstStyle/>
                    <a:p>
                      <a:pPr algn="ctr"/>
                      <a:endParaRPr lang="it-IT" dirty="0"/>
                    </a:p>
                  </a:txBody>
                  <a:tcPr/>
                </a:tc>
                <a:extLst>
                  <a:ext uri="{0D108BD9-81ED-4DB2-BD59-A6C34878D82A}">
                    <a16:rowId xmlns:a16="http://schemas.microsoft.com/office/drawing/2014/main" val="2586165510"/>
                  </a:ext>
                </a:extLst>
              </a:tr>
              <a:tr h="370840">
                <a:tc>
                  <a:txBody>
                    <a:bodyPr/>
                    <a:lstStyle/>
                    <a:p>
                      <a:r>
                        <a:rPr lang="it-IT" dirty="0"/>
                        <a:t>UCLA-NPI comportamentale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46/144</a:t>
                      </a:r>
                    </a:p>
                    <a:p>
                      <a:pPr algn="ctr"/>
                      <a:endParaRPr lang="it-IT" dirty="0"/>
                    </a:p>
                  </a:txBody>
                  <a:tcPr/>
                </a:tc>
                <a:tc>
                  <a:txBody>
                    <a:bodyPr/>
                    <a:lstStyle/>
                    <a:p>
                      <a:pPr algn="ctr"/>
                      <a:endParaRPr lang="it-IT" dirty="0"/>
                    </a:p>
                  </a:txBody>
                  <a:tcPr/>
                </a:tc>
                <a:extLst>
                  <a:ext uri="{0D108BD9-81ED-4DB2-BD59-A6C34878D82A}">
                    <a16:rowId xmlns:a16="http://schemas.microsoft.com/office/drawing/2014/main" val="3066899462"/>
                  </a:ext>
                </a:extLst>
              </a:tr>
              <a:tr h="370840">
                <a:tc>
                  <a:txBody>
                    <a:bodyPr/>
                    <a:lstStyle/>
                    <a:p>
                      <a:r>
                        <a:rPr lang="it-IT" dirty="0"/>
                        <a:t>CDR stato cognitivo                             </a:t>
                      </a:r>
                    </a:p>
                  </a:txBody>
                  <a:tcPr/>
                </a:tc>
                <a:tc>
                  <a:txBody>
                    <a:bodyPr/>
                    <a:lstStyle/>
                    <a:p>
                      <a:pPr algn="ctr"/>
                      <a:r>
                        <a:rPr lang="it-IT" dirty="0"/>
                        <a:t>2</a:t>
                      </a:r>
                    </a:p>
                  </a:txBody>
                  <a:tcPr/>
                </a:tc>
                <a:tc>
                  <a:txBody>
                    <a:bodyPr/>
                    <a:lstStyle/>
                    <a:p>
                      <a:pPr algn="ctr"/>
                      <a:endParaRPr lang="it-IT" dirty="0"/>
                    </a:p>
                  </a:txBody>
                  <a:tcPr/>
                </a:tc>
                <a:extLst>
                  <a:ext uri="{0D108BD9-81ED-4DB2-BD59-A6C34878D82A}">
                    <a16:rowId xmlns:a16="http://schemas.microsoft.com/office/drawing/2014/main" val="3371785214"/>
                  </a:ext>
                </a:extLst>
              </a:tr>
              <a:tr h="370840">
                <a:tc>
                  <a:txBody>
                    <a:bodyPr/>
                    <a:lstStyle/>
                    <a:p>
                      <a:r>
                        <a:rPr lang="it-IT" dirty="0"/>
                        <a:t>MNA stato nutrizionale                       </a:t>
                      </a:r>
                    </a:p>
                    <a:p>
                      <a:endParaRPr lang="it-IT" dirty="0"/>
                    </a:p>
                  </a:txBody>
                  <a:tcPr/>
                </a:tc>
                <a:tc>
                  <a:txBody>
                    <a:bodyPr/>
                    <a:lstStyle/>
                    <a:p>
                      <a:pPr algn="ctr"/>
                      <a:r>
                        <a:rPr lang="it-IT" dirty="0"/>
                        <a:t>22/30</a:t>
                      </a:r>
                    </a:p>
                  </a:txBody>
                  <a:tcPr/>
                </a:tc>
                <a:tc>
                  <a:txBody>
                    <a:bodyPr/>
                    <a:lstStyle/>
                    <a:p>
                      <a:pPr algn="ctr"/>
                      <a:endParaRPr lang="it-IT" dirty="0"/>
                    </a:p>
                  </a:txBody>
                  <a:tcPr/>
                </a:tc>
                <a:extLst>
                  <a:ext uri="{0D108BD9-81ED-4DB2-BD59-A6C34878D82A}">
                    <a16:rowId xmlns:a16="http://schemas.microsoft.com/office/drawing/2014/main" val="17336015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err="1"/>
                        <a:t>Barthel</a:t>
                      </a:r>
                      <a:r>
                        <a:rPr lang="it-IT" dirty="0"/>
                        <a:t> Index stato funzionale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45/100</a:t>
                      </a:r>
                    </a:p>
                    <a:p>
                      <a:pPr algn="ctr"/>
                      <a:endParaRPr lang="it-IT" dirty="0"/>
                    </a:p>
                  </a:txBody>
                  <a:tcPr/>
                </a:tc>
                <a:tc>
                  <a:txBody>
                    <a:bodyPr/>
                    <a:lstStyle/>
                    <a:p>
                      <a:pPr algn="ctr"/>
                      <a:endParaRPr lang="it-IT" dirty="0"/>
                    </a:p>
                  </a:txBody>
                  <a:tcPr/>
                </a:tc>
                <a:extLst>
                  <a:ext uri="{0D108BD9-81ED-4DB2-BD59-A6C34878D82A}">
                    <a16:rowId xmlns:a16="http://schemas.microsoft.com/office/drawing/2014/main" val="3584817453"/>
                  </a:ext>
                </a:extLst>
              </a:tr>
              <a:tr h="370840">
                <a:tc>
                  <a:txBody>
                    <a:bodyPr/>
                    <a:lstStyle/>
                    <a:p>
                      <a:r>
                        <a:rPr lang="it-IT" dirty="0" err="1"/>
                        <a:t>Tinetti</a:t>
                      </a:r>
                      <a:r>
                        <a:rPr lang="it-IT" dirty="0"/>
                        <a:t> stato funzionale</a:t>
                      </a:r>
                    </a:p>
                  </a:txBody>
                  <a:tcPr/>
                </a:tc>
                <a:tc>
                  <a:txBody>
                    <a:bodyPr/>
                    <a:lstStyle/>
                    <a:p>
                      <a:pPr algn="ctr"/>
                      <a:r>
                        <a:rPr lang="it-IT" dirty="0"/>
                        <a:t>15/28</a:t>
                      </a:r>
                    </a:p>
                  </a:txBody>
                  <a:tcPr/>
                </a:tc>
                <a:tc>
                  <a:txBody>
                    <a:bodyPr/>
                    <a:lstStyle/>
                    <a:p>
                      <a:pPr algn="ctr"/>
                      <a:endParaRPr lang="it-IT" dirty="0"/>
                    </a:p>
                  </a:txBody>
                  <a:tcPr/>
                </a:tc>
                <a:extLst>
                  <a:ext uri="{0D108BD9-81ED-4DB2-BD59-A6C34878D82A}">
                    <a16:rowId xmlns:a16="http://schemas.microsoft.com/office/drawing/2014/main" val="1630499753"/>
                  </a:ext>
                </a:extLst>
              </a:tr>
            </a:tbl>
          </a:graphicData>
        </a:graphic>
      </p:graphicFrame>
    </p:spTree>
    <p:extLst>
      <p:ext uri="{BB962C8B-B14F-4D97-AF65-F5344CB8AC3E}">
        <p14:creationId xmlns:p14="http://schemas.microsoft.com/office/powerpoint/2010/main" val="359365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093AD5-CCFA-B147-FFC6-654B42FF91B6}"/>
              </a:ext>
            </a:extLst>
          </p:cNvPr>
          <p:cNvSpPr>
            <a:spLocks noGrp="1"/>
          </p:cNvSpPr>
          <p:nvPr>
            <p:ph type="title"/>
          </p:nvPr>
        </p:nvSpPr>
        <p:spPr/>
        <p:txBody>
          <a:bodyPr/>
          <a:lstStyle/>
          <a:p>
            <a:r>
              <a:rPr lang="it-IT"/>
              <a:t>SCala BARTHEL INDEX</a:t>
            </a:r>
            <a:endParaRPr lang="it-IT" dirty="0"/>
          </a:p>
        </p:txBody>
      </p:sp>
      <p:sp>
        <p:nvSpPr>
          <p:cNvPr id="3" name="Segnaposto contenuto 2">
            <a:extLst>
              <a:ext uri="{FF2B5EF4-FFF2-40B4-BE49-F238E27FC236}">
                <a16:creationId xmlns:a16="http://schemas.microsoft.com/office/drawing/2014/main" id="{E1AAFE4F-AE99-65CF-8FAF-3DF7AC8547C2}"/>
              </a:ext>
            </a:extLst>
          </p:cNvPr>
          <p:cNvSpPr>
            <a:spLocks noGrp="1"/>
          </p:cNvSpPr>
          <p:nvPr>
            <p:ph idx="1"/>
          </p:nvPr>
        </p:nvSpPr>
        <p:spPr>
          <a:xfrm>
            <a:off x="581192" y="2340864"/>
            <a:ext cx="11029615" cy="444866"/>
          </a:xfrm>
        </p:spPr>
        <p:txBody>
          <a:bodyPr>
            <a:normAutofit/>
          </a:bodyPr>
          <a:lstStyle/>
          <a:p>
            <a:pPr marL="0" indent="0">
              <a:buNone/>
            </a:pPr>
            <a:r>
              <a:rPr lang="it-IT" dirty="0"/>
              <a:t>Gli Item della scala di </a:t>
            </a:r>
            <a:r>
              <a:rPr lang="it-IT" dirty="0" err="1"/>
              <a:t>Barthel</a:t>
            </a:r>
            <a:r>
              <a:rPr lang="it-IT" dirty="0"/>
              <a:t> su cui l’equipe è intervenuta</a:t>
            </a:r>
          </a:p>
        </p:txBody>
      </p:sp>
      <p:graphicFrame>
        <p:nvGraphicFramePr>
          <p:cNvPr id="5" name="Tabella 4"/>
          <p:cNvGraphicFramePr>
            <a:graphicFrameLocks noGrp="1"/>
          </p:cNvGraphicFramePr>
          <p:nvPr>
            <p:extLst>
              <p:ext uri="{D42A27DB-BD31-4B8C-83A1-F6EECF244321}">
                <p14:modId xmlns:p14="http://schemas.microsoft.com/office/powerpoint/2010/main" val="1353594980"/>
              </p:ext>
            </p:extLst>
          </p:nvPr>
        </p:nvGraphicFramePr>
        <p:xfrm>
          <a:off x="581192" y="2920515"/>
          <a:ext cx="8127999" cy="3606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91389962"/>
                    </a:ext>
                  </a:extLst>
                </a:gridCol>
                <a:gridCol w="2709333">
                  <a:extLst>
                    <a:ext uri="{9D8B030D-6E8A-4147-A177-3AD203B41FA5}">
                      <a16:colId xmlns:a16="http://schemas.microsoft.com/office/drawing/2014/main" val="43615676"/>
                    </a:ext>
                  </a:extLst>
                </a:gridCol>
                <a:gridCol w="2709333">
                  <a:extLst>
                    <a:ext uri="{9D8B030D-6E8A-4147-A177-3AD203B41FA5}">
                      <a16:colId xmlns:a16="http://schemas.microsoft.com/office/drawing/2014/main" val="3749798891"/>
                    </a:ext>
                  </a:extLst>
                </a:gridCol>
              </a:tblGrid>
              <a:tr h="370840">
                <a:tc>
                  <a:txBody>
                    <a:bodyPr/>
                    <a:lstStyle/>
                    <a:p>
                      <a:r>
                        <a:rPr lang="it-IT" dirty="0"/>
                        <a:t>Indice di </a:t>
                      </a:r>
                      <a:r>
                        <a:rPr lang="it-IT" dirty="0" err="1"/>
                        <a:t>Barthel</a:t>
                      </a:r>
                      <a:endParaRPr lang="it-IT" dirty="0"/>
                    </a:p>
                  </a:txBody>
                  <a:tcPr/>
                </a:tc>
                <a:tc>
                  <a:txBody>
                    <a:bodyPr/>
                    <a:lstStyle/>
                    <a:p>
                      <a:pPr algn="ctr"/>
                      <a:r>
                        <a:rPr lang="it-IT" dirty="0"/>
                        <a:t>Ingresso</a:t>
                      </a:r>
                    </a:p>
                  </a:txBody>
                  <a:tcPr/>
                </a:tc>
                <a:tc>
                  <a:txBody>
                    <a:bodyPr/>
                    <a:lstStyle/>
                    <a:p>
                      <a:pPr algn="ctr"/>
                      <a:endParaRPr lang="it-IT" dirty="0"/>
                    </a:p>
                  </a:txBody>
                  <a:tcPr/>
                </a:tc>
                <a:extLst>
                  <a:ext uri="{0D108BD9-81ED-4DB2-BD59-A6C34878D82A}">
                    <a16:rowId xmlns:a16="http://schemas.microsoft.com/office/drawing/2014/main" val="1001300899"/>
                  </a:ext>
                </a:extLst>
              </a:tr>
              <a:tr h="370840">
                <a:tc>
                  <a:txBody>
                    <a:bodyPr/>
                    <a:lstStyle/>
                    <a:p>
                      <a:pPr marL="0" indent="0">
                        <a:buNone/>
                      </a:pPr>
                      <a:r>
                        <a:rPr lang="it-IT" dirty="0"/>
                        <a:t>IGIENE QUOTIDIANA                     </a:t>
                      </a:r>
                    </a:p>
                  </a:txBody>
                  <a:tcPr/>
                </a:tc>
                <a:tc>
                  <a:txBody>
                    <a:bodyPr/>
                    <a:lstStyle/>
                    <a:p>
                      <a:pPr algn="ctr"/>
                      <a:r>
                        <a:rPr lang="it-IT" dirty="0"/>
                        <a:t>3</a:t>
                      </a:r>
                    </a:p>
                  </a:txBody>
                  <a:tcPr/>
                </a:tc>
                <a:tc>
                  <a:txBody>
                    <a:bodyPr/>
                    <a:lstStyle/>
                    <a:p>
                      <a:pPr algn="ctr"/>
                      <a:endParaRPr lang="it-IT" dirty="0"/>
                    </a:p>
                  </a:txBody>
                  <a:tcPr/>
                </a:tc>
                <a:extLst>
                  <a:ext uri="{0D108BD9-81ED-4DB2-BD59-A6C34878D82A}">
                    <a16:rowId xmlns:a16="http://schemas.microsoft.com/office/drawing/2014/main" val="2105265856"/>
                  </a:ext>
                </a:extLst>
              </a:tr>
              <a:tr h="370840">
                <a:tc>
                  <a:txBody>
                    <a:bodyPr/>
                    <a:lstStyle/>
                    <a:p>
                      <a:pPr marL="0" indent="0">
                        <a:buNone/>
                      </a:pPr>
                      <a:r>
                        <a:rPr lang="it-IT" dirty="0"/>
                        <a:t>BAGNO SETTIMANALE                  </a:t>
                      </a:r>
                    </a:p>
                  </a:txBody>
                  <a:tcPr/>
                </a:tc>
                <a:tc>
                  <a:txBody>
                    <a:bodyPr/>
                    <a:lstStyle/>
                    <a:p>
                      <a:pPr algn="ctr"/>
                      <a:r>
                        <a:rPr lang="it-IT" dirty="0"/>
                        <a:t>1</a:t>
                      </a:r>
                    </a:p>
                  </a:txBody>
                  <a:tcPr/>
                </a:tc>
                <a:tc>
                  <a:txBody>
                    <a:bodyPr/>
                    <a:lstStyle/>
                    <a:p>
                      <a:pPr algn="ctr"/>
                      <a:endParaRPr lang="it-IT" dirty="0"/>
                    </a:p>
                  </a:txBody>
                  <a:tcPr/>
                </a:tc>
                <a:extLst>
                  <a:ext uri="{0D108BD9-81ED-4DB2-BD59-A6C34878D82A}">
                    <a16:rowId xmlns:a16="http://schemas.microsoft.com/office/drawing/2014/main" val="842653147"/>
                  </a:ext>
                </a:extLst>
              </a:tr>
              <a:tr h="370840">
                <a:tc>
                  <a:txBody>
                    <a:bodyPr/>
                    <a:lstStyle/>
                    <a:p>
                      <a:pPr marL="0" indent="0">
                        <a:buNone/>
                      </a:pPr>
                      <a:r>
                        <a:rPr lang="it-IT" dirty="0"/>
                        <a:t>ALIMENTAZIONE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5</a:t>
                      </a:r>
                    </a:p>
                  </a:txBody>
                  <a:tcPr/>
                </a:tc>
                <a:tc>
                  <a:txBody>
                    <a:bodyPr/>
                    <a:lstStyle/>
                    <a:p>
                      <a:pPr algn="ctr"/>
                      <a:endParaRPr lang="it-IT" dirty="0"/>
                    </a:p>
                  </a:txBody>
                  <a:tcPr/>
                </a:tc>
                <a:extLst>
                  <a:ext uri="{0D108BD9-81ED-4DB2-BD59-A6C34878D82A}">
                    <a16:rowId xmlns:a16="http://schemas.microsoft.com/office/drawing/2014/main" val="2586165510"/>
                  </a:ext>
                </a:extLst>
              </a:tr>
              <a:tr h="370840">
                <a:tc>
                  <a:txBody>
                    <a:bodyPr/>
                    <a:lstStyle/>
                    <a:p>
                      <a:pPr marL="0" indent="0">
                        <a:buNone/>
                      </a:pPr>
                      <a:r>
                        <a:rPr lang="it-IT" dirty="0"/>
                        <a:t>ELIMINAZIONE URINARIA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8</a:t>
                      </a:r>
                    </a:p>
                  </a:txBody>
                  <a:tcPr/>
                </a:tc>
                <a:tc>
                  <a:txBody>
                    <a:bodyPr/>
                    <a:lstStyle/>
                    <a:p>
                      <a:pPr algn="ctr"/>
                      <a:endParaRPr lang="it-IT" dirty="0"/>
                    </a:p>
                  </a:txBody>
                  <a:tcPr/>
                </a:tc>
                <a:extLst>
                  <a:ext uri="{0D108BD9-81ED-4DB2-BD59-A6C34878D82A}">
                    <a16:rowId xmlns:a16="http://schemas.microsoft.com/office/drawing/2014/main" val="3066899462"/>
                  </a:ext>
                </a:extLst>
              </a:tr>
              <a:tr h="370840">
                <a:tc>
                  <a:txBody>
                    <a:bodyPr/>
                    <a:lstStyle/>
                    <a:p>
                      <a:pPr marL="0" indent="0">
                        <a:buNone/>
                      </a:pPr>
                      <a:r>
                        <a:rPr lang="it-IT" dirty="0"/>
                        <a:t>ELIMINAZIONE FECALE                 </a:t>
                      </a:r>
                    </a:p>
                  </a:txBody>
                  <a:tcPr/>
                </a:tc>
                <a:tc>
                  <a:txBody>
                    <a:bodyPr/>
                    <a:lstStyle/>
                    <a:p>
                      <a:pPr algn="ctr"/>
                      <a:r>
                        <a:rPr lang="it-IT" dirty="0"/>
                        <a:t>5</a:t>
                      </a:r>
                    </a:p>
                  </a:txBody>
                  <a:tcPr/>
                </a:tc>
                <a:tc>
                  <a:txBody>
                    <a:bodyPr/>
                    <a:lstStyle/>
                    <a:p>
                      <a:pPr algn="ctr"/>
                      <a:endParaRPr lang="it-IT" dirty="0"/>
                    </a:p>
                  </a:txBody>
                  <a:tcPr/>
                </a:tc>
                <a:extLst>
                  <a:ext uri="{0D108BD9-81ED-4DB2-BD59-A6C34878D82A}">
                    <a16:rowId xmlns:a16="http://schemas.microsoft.com/office/drawing/2014/main" val="3371785214"/>
                  </a:ext>
                </a:extLst>
              </a:tr>
              <a:tr h="370840">
                <a:tc>
                  <a:txBody>
                    <a:bodyPr/>
                    <a:lstStyle/>
                    <a:p>
                      <a:pPr marL="0" indent="0">
                        <a:buNone/>
                      </a:pPr>
                      <a:r>
                        <a:rPr lang="it-IT" dirty="0"/>
                        <a:t>DEAMBULAZIONE                          </a:t>
                      </a:r>
                    </a:p>
                  </a:txBody>
                  <a:tcPr/>
                </a:tc>
                <a:tc>
                  <a:txBody>
                    <a:bodyPr/>
                    <a:lstStyle/>
                    <a:p>
                      <a:pPr algn="ctr"/>
                      <a:r>
                        <a:rPr lang="it-IT" dirty="0"/>
                        <a:t>3</a:t>
                      </a:r>
                    </a:p>
                  </a:txBody>
                  <a:tcPr/>
                </a:tc>
                <a:tc>
                  <a:txBody>
                    <a:bodyPr/>
                    <a:lstStyle/>
                    <a:p>
                      <a:pPr algn="ctr"/>
                      <a:endParaRPr lang="it-IT" dirty="0"/>
                    </a:p>
                  </a:txBody>
                  <a:tcPr/>
                </a:tc>
                <a:extLst>
                  <a:ext uri="{0D108BD9-81ED-4DB2-BD59-A6C34878D82A}">
                    <a16:rowId xmlns:a16="http://schemas.microsoft.com/office/drawing/2014/main" val="17336015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a:t>TRASFERIMENTI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8</a:t>
                      </a:r>
                    </a:p>
                    <a:p>
                      <a:pPr algn="ctr"/>
                      <a:endParaRPr lang="it-IT" dirty="0"/>
                    </a:p>
                  </a:txBody>
                  <a:tcPr/>
                </a:tc>
                <a:tc>
                  <a:txBody>
                    <a:bodyPr/>
                    <a:lstStyle/>
                    <a:p>
                      <a:pPr algn="ctr"/>
                      <a:endParaRPr lang="it-IT" dirty="0"/>
                    </a:p>
                  </a:txBody>
                  <a:tcPr/>
                </a:tc>
                <a:extLst>
                  <a:ext uri="{0D108BD9-81ED-4DB2-BD59-A6C34878D82A}">
                    <a16:rowId xmlns:a16="http://schemas.microsoft.com/office/drawing/2014/main" val="3584817453"/>
                  </a:ext>
                </a:extLst>
              </a:tr>
              <a:tr h="370840">
                <a:tc>
                  <a:txBody>
                    <a:bodyPr/>
                    <a:lstStyle/>
                    <a:p>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1630499753"/>
                  </a:ext>
                </a:extLst>
              </a:tr>
            </a:tbl>
          </a:graphicData>
        </a:graphic>
      </p:graphicFrame>
    </p:spTree>
    <p:extLst>
      <p:ext uri="{BB962C8B-B14F-4D97-AF65-F5344CB8AC3E}">
        <p14:creationId xmlns:p14="http://schemas.microsoft.com/office/powerpoint/2010/main" val="61585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CCFED1-8D7A-4815-88FE-E0764E1B35E5}"/>
              </a:ext>
            </a:extLst>
          </p:cNvPr>
          <p:cNvSpPr>
            <a:spLocks noGrp="1"/>
          </p:cNvSpPr>
          <p:nvPr>
            <p:ph type="title"/>
          </p:nvPr>
        </p:nvSpPr>
        <p:spPr>
          <a:xfrm>
            <a:off x="532379" y="1098959"/>
            <a:ext cx="10111154" cy="936392"/>
          </a:xfrm>
        </p:spPr>
        <p:txBody>
          <a:bodyPr>
            <a:normAutofit fontScale="90000"/>
          </a:bodyPr>
          <a:lstStyle/>
          <a:p>
            <a:r>
              <a:rPr lang="it-IT" sz="2800" dirty="0">
                <a:solidFill>
                  <a:schemeClr val="tx1"/>
                </a:solidFill>
              </a:rPr>
              <a:t>Valutazione MULTIDIMENSIONALE: </a:t>
            </a:r>
            <a:br>
              <a:rPr lang="it-IT" sz="2800" dirty="0">
                <a:solidFill>
                  <a:schemeClr val="tx1"/>
                </a:solidFill>
              </a:rPr>
            </a:br>
            <a:r>
              <a:rPr lang="it-IT" sz="3100" dirty="0">
                <a:solidFill>
                  <a:schemeClr val="tx1"/>
                </a:solidFill>
              </a:rPr>
              <a:t>AREA PSICOSOCIALE</a:t>
            </a:r>
            <a:endParaRPr lang="it-IT" sz="2800" dirty="0">
              <a:solidFill>
                <a:schemeClr val="tx1"/>
              </a:solidFill>
            </a:endParaRPr>
          </a:p>
        </p:txBody>
      </p:sp>
      <p:graphicFrame>
        <p:nvGraphicFramePr>
          <p:cNvPr id="74" name="Segnaposto contenuto 2">
            <a:extLst>
              <a:ext uri="{FF2B5EF4-FFF2-40B4-BE49-F238E27FC236}">
                <a16:creationId xmlns:a16="http://schemas.microsoft.com/office/drawing/2014/main" id="{F45209A0-6D84-6B04-3E4A-8641DD45563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68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878B2D-757D-1125-4A8A-CD189BF7E063}"/>
              </a:ext>
            </a:extLst>
          </p:cNvPr>
          <p:cNvSpPr>
            <a:spLocks noGrp="1"/>
          </p:cNvSpPr>
          <p:nvPr>
            <p:ph type="title"/>
          </p:nvPr>
        </p:nvSpPr>
        <p:spPr/>
        <p:txBody>
          <a:bodyPr/>
          <a:lstStyle/>
          <a:p>
            <a:r>
              <a:rPr lang="it-IT" dirty="0"/>
              <a:t>Progetto individuale e piano assistenziale</a:t>
            </a:r>
          </a:p>
        </p:txBody>
      </p:sp>
      <p:sp>
        <p:nvSpPr>
          <p:cNvPr id="3" name="Segnaposto contenuto 2">
            <a:extLst>
              <a:ext uri="{FF2B5EF4-FFF2-40B4-BE49-F238E27FC236}">
                <a16:creationId xmlns:a16="http://schemas.microsoft.com/office/drawing/2014/main" id="{60E68803-6B9D-86AD-E8B5-8625E4F54B31}"/>
              </a:ext>
            </a:extLst>
          </p:cNvPr>
          <p:cNvSpPr>
            <a:spLocks noGrp="1"/>
          </p:cNvSpPr>
          <p:nvPr>
            <p:ph idx="1"/>
          </p:nvPr>
        </p:nvSpPr>
        <p:spPr/>
        <p:txBody>
          <a:bodyPr/>
          <a:lstStyle/>
          <a:p>
            <a:pPr marL="0" indent="0">
              <a:buNone/>
            </a:pPr>
            <a:r>
              <a:rPr lang="it-IT" dirty="0"/>
              <a:t>Premettendo che:</a:t>
            </a:r>
          </a:p>
          <a:p>
            <a:pPr marL="0" indent="0">
              <a:buNone/>
            </a:pPr>
            <a:r>
              <a:rPr lang="it-IT" dirty="0"/>
              <a:t>L’APPROCCIO DEL MODELLO ASSISTENZIALE NELLA DEMENZA SI BASA  SU </a:t>
            </a:r>
            <a:r>
              <a:rPr lang="it-IT" b="1" dirty="0"/>
              <a:t>TRE PRINCIPI</a:t>
            </a:r>
            <a:r>
              <a:rPr lang="it-IT" dirty="0"/>
              <a:t>:</a:t>
            </a:r>
          </a:p>
          <a:p>
            <a:r>
              <a:rPr lang="it-IT" dirty="0"/>
              <a:t>ATTUALMENTE NON ESISTE UNA TERAPIA PER LA CURA DELLA DEMENZA</a:t>
            </a:r>
          </a:p>
          <a:p>
            <a:r>
              <a:rPr lang="it-IT" dirty="0"/>
              <a:t>POSSIAMO INTERVENIRE SULLE ALTERAZIONI COMPORTAMENTALI</a:t>
            </a:r>
          </a:p>
          <a:p>
            <a:r>
              <a:rPr lang="it-IT" dirty="0"/>
              <a:t>IL PRIMO STEP TERAPEUTICO È L’APPROCCIO NON FARMACOLOGICO </a:t>
            </a:r>
          </a:p>
        </p:txBody>
      </p:sp>
    </p:spTree>
    <p:extLst>
      <p:ext uri="{BB962C8B-B14F-4D97-AF65-F5344CB8AC3E}">
        <p14:creationId xmlns:p14="http://schemas.microsoft.com/office/powerpoint/2010/main" val="70535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0603B-EF56-3DB4-38C3-8909C04746BC}"/>
              </a:ext>
            </a:extLst>
          </p:cNvPr>
          <p:cNvSpPr>
            <a:spLocks noGrp="1"/>
          </p:cNvSpPr>
          <p:nvPr>
            <p:ph type="title"/>
          </p:nvPr>
        </p:nvSpPr>
        <p:spPr/>
        <p:txBody>
          <a:bodyPr/>
          <a:lstStyle/>
          <a:p>
            <a:r>
              <a:rPr lang="it-IT" dirty="0"/>
              <a:t>Problemi rilevati (PROGETTO INDIVIDUALE PROVVISORIO)</a:t>
            </a:r>
          </a:p>
        </p:txBody>
      </p:sp>
      <p:sp>
        <p:nvSpPr>
          <p:cNvPr id="3" name="Segnaposto contenuto 2">
            <a:extLst>
              <a:ext uri="{FF2B5EF4-FFF2-40B4-BE49-F238E27FC236}">
                <a16:creationId xmlns:a16="http://schemas.microsoft.com/office/drawing/2014/main" id="{17379C51-C892-9860-9E4F-15C527C302AF}"/>
              </a:ext>
            </a:extLst>
          </p:cNvPr>
          <p:cNvSpPr>
            <a:spLocks noGrp="1"/>
          </p:cNvSpPr>
          <p:nvPr>
            <p:ph idx="1"/>
          </p:nvPr>
        </p:nvSpPr>
        <p:spPr/>
        <p:txBody>
          <a:bodyPr/>
          <a:lstStyle/>
          <a:p>
            <a:r>
              <a:rPr lang="it-IT" dirty="0"/>
              <a:t>Recente peggioramento cognitivo e dei sintomi psicologici e comportamentali (BPSD)/Delirium ipocinetico ?</a:t>
            </a:r>
          </a:p>
          <a:p>
            <a:r>
              <a:rPr lang="it-IT" dirty="0"/>
              <a:t>Scarso controllo dei valori pressori</a:t>
            </a:r>
          </a:p>
          <a:p>
            <a:r>
              <a:rPr lang="it-IT" dirty="0"/>
              <a:t>Stato nutrizionale a rischio malnutrizione</a:t>
            </a:r>
          </a:p>
          <a:p>
            <a:r>
              <a:rPr lang="it-IT" dirty="0"/>
              <a:t>Recente non autosufficienza in ADL conservate prima della istituzionalizzazione (alimentazione, eliminazione urinaria, deambulazione)</a:t>
            </a:r>
          </a:p>
          <a:p>
            <a:r>
              <a:rPr lang="it-IT" dirty="0"/>
              <a:t>Rischio cadute</a:t>
            </a:r>
          </a:p>
        </p:txBody>
      </p:sp>
    </p:spTree>
    <p:extLst>
      <p:ext uri="{BB962C8B-B14F-4D97-AF65-F5344CB8AC3E}">
        <p14:creationId xmlns:p14="http://schemas.microsoft.com/office/powerpoint/2010/main" val="408115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81F279-CB39-AEF4-4314-8C33460C4698}"/>
              </a:ext>
            </a:extLst>
          </p:cNvPr>
          <p:cNvSpPr>
            <a:spLocks noGrp="1"/>
          </p:cNvSpPr>
          <p:nvPr>
            <p:ph type="title"/>
          </p:nvPr>
        </p:nvSpPr>
        <p:spPr/>
        <p:txBody>
          <a:bodyPr/>
          <a:lstStyle/>
          <a:p>
            <a:r>
              <a:rPr lang="it-IT" dirty="0"/>
              <a:t>Obiettivi clinici (PRIMO PROGETTO INDIVIDUALE)</a:t>
            </a:r>
          </a:p>
        </p:txBody>
      </p:sp>
      <p:sp>
        <p:nvSpPr>
          <p:cNvPr id="3" name="Segnaposto contenuto 2">
            <a:extLst>
              <a:ext uri="{FF2B5EF4-FFF2-40B4-BE49-F238E27FC236}">
                <a16:creationId xmlns:a16="http://schemas.microsoft.com/office/drawing/2014/main" id="{F72E8D7E-4342-6B48-7D28-3DF8CFAD4DAC}"/>
              </a:ext>
            </a:extLst>
          </p:cNvPr>
          <p:cNvSpPr>
            <a:spLocks noGrp="1"/>
          </p:cNvSpPr>
          <p:nvPr>
            <p:ph idx="1"/>
          </p:nvPr>
        </p:nvSpPr>
        <p:spPr/>
        <p:txBody>
          <a:bodyPr/>
          <a:lstStyle/>
          <a:p>
            <a:r>
              <a:rPr lang="it-IT" dirty="0"/>
              <a:t>Favorire buon inserimento in struttura mantenendo la relazione col caregiver</a:t>
            </a:r>
          </a:p>
          <a:p>
            <a:r>
              <a:rPr lang="it-IT" dirty="0"/>
              <a:t>Riduzione dei BPSD/risoluzione delirium</a:t>
            </a:r>
          </a:p>
          <a:p>
            <a:r>
              <a:rPr lang="it-IT" dirty="0"/>
              <a:t>Rimozione contenzione farmacologica e fisica </a:t>
            </a:r>
          </a:p>
          <a:p>
            <a:r>
              <a:rPr lang="it-IT" dirty="0"/>
              <a:t>Miglioramento del compenso cardio-circolatorio</a:t>
            </a:r>
          </a:p>
          <a:p>
            <a:r>
              <a:rPr lang="it-IT" dirty="0"/>
              <a:t>Miglioramento dello stato nutrizionale</a:t>
            </a:r>
          </a:p>
          <a:p>
            <a:r>
              <a:rPr lang="it-IT" dirty="0"/>
              <a:t>Recupero delle autonomie presenti prima dell’istituzionalizzazione (autonomia ai pasti e continenza urinaria)</a:t>
            </a:r>
          </a:p>
          <a:p>
            <a:r>
              <a:rPr lang="it-IT" dirty="0"/>
              <a:t>Recupero delle autonomie nei passaggi posturali e trasferimenti e nella deambulazione</a:t>
            </a:r>
          </a:p>
          <a:p>
            <a:r>
              <a:rPr lang="it-IT" dirty="0"/>
              <a:t>Riduzione rischio cadute</a:t>
            </a:r>
          </a:p>
        </p:txBody>
      </p:sp>
    </p:spTree>
    <p:extLst>
      <p:ext uri="{BB962C8B-B14F-4D97-AF65-F5344CB8AC3E}">
        <p14:creationId xmlns:p14="http://schemas.microsoft.com/office/powerpoint/2010/main" val="94246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631BBE1-918A-4111-99A9-B2B8ADAB4946}"/>
              </a:ext>
            </a:extLst>
          </p:cNvPr>
          <p:cNvSpPr>
            <a:spLocks noGrp="1"/>
          </p:cNvSpPr>
          <p:nvPr>
            <p:ph idx="1"/>
          </p:nvPr>
        </p:nvSpPr>
        <p:spPr>
          <a:xfrm>
            <a:off x="478172" y="1803633"/>
            <a:ext cx="10604784" cy="4588812"/>
          </a:xfrm>
        </p:spPr>
        <p:txBody>
          <a:bodyPr anchor="ctr">
            <a:normAutofit/>
          </a:bodyPr>
          <a:lstStyle/>
          <a:p>
            <a:r>
              <a:rPr lang="it-IT" sz="1600" u="sng" dirty="0"/>
              <a:t>PROBLEMA:</a:t>
            </a:r>
            <a:r>
              <a:rPr lang="it-IT" sz="1600" dirty="0"/>
              <a:t/>
            </a:r>
            <a:br>
              <a:rPr lang="it-IT" sz="1600" dirty="0"/>
            </a:br>
            <a:r>
              <a:rPr lang="it-IT" sz="1600" dirty="0"/>
              <a:t>- Senso di solitudine</a:t>
            </a:r>
            <a:br>
              <a:rPr lang="it-IT" sz="1600" dirty="0"/>
            </a:br>
            <a:r>
              <a:rPr lang="it-IT" sz="1600" dirty="0"/>
              <a:t>- Decadimento delle capacità cognitive di grado medio </a:t>
            </a:r>
            <a:br>
              <a:rPr lang="it-IT" sz="1600" dirty="0"/>
            </a:br>
            <a:r>
              <a:rPr lang="it-IT" sz="1600" dirty="0"/>
              <a:t>- Espressioni comportamentali associate</a:t>
            </a:r>
            <a:br>
              <a:rPr lang="it-IT" sz="1600" dirty="0"/>
            </a:br>
            <a:endParaRPr lang="it-IT" sz="1800" dirty="0"/>
          </a:p>
          <a:p>
            <a:r>
              <a:rPr lang="it-IT" sz="1600" u="sng" dirty="0"/>
              <a:t>OBIETTIVO:</a:t>
            </a:r>
            <a:br>
              <a:rPr lang="it-IT" sz="1600" u="sng" dirty="0"/>
            </a:br>
            <a:r>
              <a:rPr lang="it-IT" sz="1600" dirty="0"/>
              <a:t>- Migliorare la qualità della vita in struttura</a:t>
            </a:r>
            <a:br>
              <a:rPr lang="it-IT" sz="1600" dirty="0"/>
            </a:br>
            <a:r>
              <a:rPr lang="it-IT" sz="1600" dirty="0"/>
              <a:t>- Stimolare gli interessi personali</a:t>
            </a:r>
            <a:br>
              <a:rPr lang="it-IT" sz="1600" dirty="0"/>
            </a:br>
            <a:r>
              <a:rPr lang="it-IT" sz="1600" dirty="0"/>
              <a:t>- Dare risposta alle espressioni comportamentali</a:t>
            </a:r>
            <a:br>
              <a:rPr lang="it-IT" sz="1600" dirty="0"/>
            </a:br>
            <a:r>
              <a:rPr lang="it-IT" sz="1600" dirty="0"/>
              <a:t>- Favorire contatti del </a:t>
            </a:r>
            <a:r>
              <a:rPr lang="it-IT" sz="1600" dirty="0" err="1"/>
              <a:t>caregiver</a:t>
            </a:r>
            <a:r>
              <a:rPr lang="it-IT" sz="1600" dirty="0"/>
              <a:t/>
            </a:r>
            <a:br>
              <a:rPr lang="it-IT" sz="1600" dirty="0"/>
            </a:br>
            <a:endParaRPr lang="it-IT" sz="1600" dirty="0"/>
          </a:p>
          <a:p>
            <a:r>
              <a:rPr lang="it-IT" sz="1600" u="sng" dirty="0"/>
              <a:t>INTERVENTO:</a:t>
            </a:r>
            <a:r>
              <a:rPr lang="it-IT" sz="1600" dirty="0"/>
              <a:t/>
            </a:r>
            <a:br>
              <a:rPr lang="it-IT" sz="1600" dirty="0"/>
            </a:br>
            <a:r>
              <a:rPr lang="it-IT" sz="1600" dirty="0"/>
              <a:t>- Valutazione delle capacità residue</a:t>
            </a:r>
            <a:br>
              <a:rPr lang="it-IT" sz="1600" dirty="0"/>
            </a:br>
            <a:r>
              <a:rPr lang="it-IT" sz="1600" dirty="0"/>
              <a:t>- Coinvolgimento in attività legate alla sua storia di vita</a:t>
            </a:r>
            <a:br>
              <a:rPr lang="it-IT" sz="1600" dirty="0"/>
            </a:br>
            <a:r>
              <a:rPr lang="it-IT" sz="1600" dirty="0"/>
              <a:t>- Contatti periodici con la famiglia </a:t>
            </a:r>
          </a:p>
        </p:txBody>
      </p:sp>
      <p:sp>
        <p:nvSpPr>
          <p:cNvPr id="4" name="Titolo 1">
            <a:extLst>
              <a:ext uri="{FF2B5EF4-FFF2-40B4-BE49-F238E27FC236}">
                <a16:creationId xmlns:a16="http://schemas.microsoft.com/office/drawing/2014/main" id="{A155D29C-4BA9-4DDB-BA15-67F4D606A4D2}"/>
              </a:ext>
            </a:extLst>
          </p:cNvPr>
          <p:cNvSpPr>
            <a:spLocks noGrp="1"/>
          </p:cNvSpPr>
          <p:nvPr>
            <p:ph type="title"/>
          </p:nvPr>
        </p:nvSpPr>
        <p:spPr>
          <a:xfrm>
            <a:off x="478172" y="274318"/>
            <a:ext cx="11029616" cy="1188720"/>
          </a:xfrm>
        </p:spPr>
        <p:txBody>
          <a:bodyPr>
            <a:normAutofit/>
          </a:bodyPr>
          <a:lstStyle/>
          <a:p>
            <a:r>
              <a:rPr lang="it-IT" sz="2400" dirty="0"/>
              <a:t>Progetto individuale e piano assistenziale – </a:t>
            </a:r>
            <a:r>
              <a:rPr lang="it-IT" dirty="0" err="1"/>
              <a:t>AREa</a:t>
            </a:r>
            <a:r>
              <a:rPr lang="it-IT" dirty="0"/>
              <a:t> psicosociale</a:t>
            </a:r>
            <a:endParaRPr lang="it-IT" sz="2400" dirty="0"/>
          </a:p>
        </p:txBody>
      </p:sp>
    </p:spTree>
    <p:extLst>
      <p:ext uri="{BB962C8B-B14F-4D97-AF65-F5344CB8AC3E}">
        <p14:creationId xmlns:p14="http://schemas.microsoft.com/office/powerpoint/2010/main" val="2681362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FE89AB-EACE-F2C7-2667-C74D5003EAB1}"/>
              </a:ext>
            </a:extLst>
          </p:cNvPr>
          <p:cNvSpPr>
            <a:spLocks noGrp="1"/>
          </p:cNvSpPr>
          <p:nvPr>
            <p:ph type="title"/>
          </p:nvPr>
        </p:nvSpPr>
        <p:spPr/>
        <p:txBody>
          <a:bodyPr/>
          <a:lstStyle/>
          <a:p>
            <a:r>
              <a:rPr lang="it-IT" dirty="0"/>
              <a:t>Strategie d’equipe: area medica</a:t>
            </a:r>
          </a:p>
        </p:txBody>
      </p:sp>
      <p:sp>
        <p:nvSpPr>
          <p:cNvPr id="3" name="Segnaposto contenuto 2">
            <a:extLst>
              <a:ext uri="{FF2B5EF4-FFF2-40B4-BE49-F238E27FC236}">
                <a16:creationId xmlns:a16="http://schemas.microsoft.com/office/drawing/2014/main" id="{15B4CD5A-BA9F-E5AB-1B24-926402794632}"/>
              </a:ext>
            </a:extLst>
          </p:cNvPr>
          <p:cNvSpPr>
            <a:spLocks noGrp="1"/>
          </p:cNvSpPr>
          <p:nvPr>
            <p:ph idx="1"/>
          </p:nvPr>
        </p:nvSpPr>
        <p:spPr/>
        <p:txBody>
          <a:bodyPr>
            <a:normAutofit/>
          </a:bodyPr>
          <a:lstStyle/>
          <a:p>
            <a:pPr marL="0" indent="0" algn="just">
              <a:buNone/>
            </a:pPr>
            <a:r>
              <a:rPr lang="it-IT" dirty="0"/>
              <a:t>   </a:t>
            </a:r>
            <a:endParaRPr lang="it-IT" b="1" dirty="0"/>
          </a:p>
          <a:p>
            <a:pPr algn="just"/>
            <a:r>
              <a:rPr lang="it-IT" dirty="0"/>
              <a:t>SOSPENSIONE GRADUALE DELLE CONTENZIONI FISICHE; viene confermata solo la fascia </a:t>
            </a:r>
            <a:r>
              <a:rPr lang="it-IT" dirty="0" smtClean="0"/>
              <a:t>addominale in carrozzina </a:t>
            </a:r>
            <a:r>
              <a:rPr lang="it-IT" dirty="0"/>
              <a:t>(l’ambiente protesico viene in aiuto utilizzando il letto abbassato a </a:t>
            </a:r>
            <a:r>
              <a:rPr lang="it-IT" dirty="0" smtClean="0"/>
              <a:t>pavimento </a:t>
            </a:r>
            <a:r>
              <a:rPr lang="it-IT" dirty="0"/>
              <a:t>e l’utilizzo di materassini (tatami) a pavimento in fianco al letto e la sorveglianza quando il residente è in stanza con utilizzo di intelligenza artificiale impostando </a:t>
            </a:r>
            <a:r>
              <a:rPr lang="it-IT" dirty="0" err="1"/>
              <a:t>allert</a:t>
            </a:r>
            <a:r>
              <a:rPr lang="it-IT" dirty="0"/>
              <a:t> se uscita immediata dal letto).</a:t>
            </a:r>
          </a:p>
          <a:p>
            <a:pPr algn="just"/>
            <a:r>
              <a:rPr lang="it-IT" dirty="0"/>
              <a:t>Wash out farmacologico (si mantiene solo il TRAZODONE 50 mg/die)</a:t>
            </a:r>
          </a:p>
          <a:p>
            <a:pPr algn="just"/>
            <a:r>
              <a:rPr lang="it-IT" dirty="0"/>
              <a:t>Introdotta integrazione proteica e modificata la terapia antipertensiva</a:t>
            </a:r>
          </a:p>
          <a:p>
            <a:pPr algn="just"/>
            <a:endParaRPr lang="it-IT" dirty="0"/>
          </a:p>
          <a:p>
            <a:pPr algn="just"/>
            <a:endParaRPr lang="it-IT" dirty="0"/>
          </a:p>
        </p:txBody>
      </p:sp>
    </p:spTree>
    <p:extLst>
      <p:ext uri="{BB962C8B-B14F-4D97-AF65-F5344CB8AC3E}">
        <p14:creationId xmlns:p14="http://schemas.microsoft.com/office/powerpoint/2010/main" val="50577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CF82BB-BF5F-BDFA-D9A8-DDA40626D766}"/>
              </a:ext>
            </a:extLst>
          </p:cNvPr>
          <p:cNvSpPr>
            <a:spLocks noGrp="1"/>
          </p:cNvSpPr>
          <p:nvPr>
            <p:ph type="title"/>
          </p:nvPr>
        </p:nvSpPr>
        <p:spPr/>
        <p:txBody>
          <a:bodyPr/>
          <a:lstStyle/>
          <a:p>
            <a:r>
              <a:rPr lang="it-IT" dirty="0"/>
              <a:t>Strategie d’equipe: Area infermieristico-assistenziale</a:t>
            </a:r>
          </a:p>
        </p:txBody>
      </p:sp>
      <p:sp>
        <p:nvSpPr>
          <p:cNvPr id="3" name="Segnaposto contenuto 2">
            <a:extLst>
              <a:ext uri="{FF2B5EF4-FFF2-40B4-BE49-F238E27FC236}">
                <a16:creationId xmlns:a16="http://schemas.microsoft.com/office/drawing/2014/main" id="{9C28A8A3-7C6C-EAF1-54D1-346AD2116D1A}"/>
              </a:ext>
            </a:extLst>
          </p:cNvPr>
          <p:cNvSpPr>
            <a:spLocks noGrp="1"/>
          </p:cNvSpPr>
          <p:nvPr>
            <p:ph idx="1"/>
          </p:nvPr>
        </p:nvSpPr>
        <p:spPr/>
        <p:txBody>
          <a:bodyPr/>
          <a:lstStyle/>
          <a:p>
            <a:r>
              <a:rPr lang="it-IT" dirty="0"/>
              <a:t>Assistenza diretta durante l’igiene quotidiana, la cura dei capelli e della barba, il bagno settimanale  e la vestizione</a:t>
            </a:r>
          </a:p>
          <a:p>
            <a:r>
              <a:rPr lang="it-IT" dirty="0"/>
              <a:t>Accompagnamento in bagno nei diversi momenti della giornata</a:t>
            </a:r>
          </a:p>
          <a:p>
            <a:r>
              <a:rPr lang="it-IT" dirty="0"/>
              <a:t>Monitoraggio dell’introito alimentare e integrazione proteica</a:t>
            </a:r>
          </a:p>
          <a:p>
            <a:r>
              <a:rPr lang="it-IT" dirty="0"/>
              <a:t>Valutazione del livello di autonomia ai pasti</a:t>
            </a:r>
          </a:p>
          <a:p>
            <a:r>
              <a:rPr lang="it-IT" dirty="0"/>
              <a:t>Monitoraggio del peso e stato nutrizionale</a:t>
            </a:r>
          </a:p>
        </p:txBody>
      </p:sp>
    </p:spTree>
    <p:extLst>
      <p:ext uri="{BB962C8B-B14F-4D97-AF65-F5344CB8AC3E}">
        <p14:creationId xmlns:p14="http://schemas.microsoft.com/office/powerpoint/2010/main" val="2069928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Strategie: area riabilitativa</a:t>
            </a:r>
          </a:p>
        </p:txBody>
      </p:sp>
      <p:sp>
        <p:nvSpPr>
          <p:cNvPr id="3" name="Segnaposto contenuto 2"/>
          <p:cNvSpPr>
            <a:spLocks noGrp="1"/>
          </p:cNvSpPr>
          <p:nvPr>
            <p:ph idx="1"/>
          </p:nvPr>
        </p:nvSpPr>
        <p:spPr/>
        <p:txBody>
          <a:bodyPr/>
          <a:lstStyle/>
          <a:p>
            <a:r>
              <a:rPr lang="it-IT" dirty="0"/>
              <a:t>Stimolazione e assistenza durante i trasferimenti e gli spostamenti</a:t>
            </a:r>
          </a:p>
          <a:p>
            <a:r>
              <a:rPr lang="it-IT" dirty="0"/>
              <a:t>Stimolazione delle capacità motorie </a:t>
            </a:r>
            <a:r>
              <a:rPr lang="it-IT" dirty="0" smtClean="0"/>
              <a:t>, deambulazione assistita </a:t>
            </a:r>
            <a:endParaRPr lang="it-IT" dirty="0"/>
          </a:p>
        </p:txBody>
      </p:sp>
    </p:spTree>
    <p:extLst>
      <p:ext uri="{BB962C8B-B14F-4D97-AF65-F5344CB8AC3E}">
        <p14:creationId xmlns:p14="http://schemas.microsoft.com/office/powerpoint/2010/main" val="14211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FB3F4A-59A8-A04A-B9E0-109C3D4BB807}"/>
              </a:ext>
            </a:extLst>
          </p:cNvPr>
          <p:cNvSpPr>
            <a:spLocks noGrp="1"/>
          </p:cNvSpPr>
          <p:nvPr>
            <p:ph type="title"/>
          </p:nvPr>
        </p:nvSpPr>
        <p:spPr/>
        <p:txBody>
          <a:bodyPr/>
          <a:lstStyle/>
          <a:p>
            <a:r>
              <a:rPr lang="it-IT" dirty="0"/>
              <a:t>Caso clinico</a:t>
            </a:r>
          </a:p>
        </p:txBody>
      </p:sp>
      <p:sp>
        <p:nvSpPr>
          <p:cNvPr id="3" name="Segnaposto contenuto 2">
            <a:extLst>
              <a:ext uri="{FF2B5EF4-FFF2-40B4-BE49-F238E27FC236}">
                <a16:creationId xmlns:a16="http://schemas.microsoft.com/office/drawing/2014/main" id="{248A267E-6017-51C2-6031-133E14CB0AC2}"/>
              </a:ext>
            </a:extLst>
          </p:cNvPr>
          <p:cNvSpPr>
            <a:spLocks noGrp="1"/>
          </p:cNvSpPr>
          <p:nvPr>
            <p:ph idx="1"/>
          </p:nvPr>
        </p:nvSpPr>
        <p:spPr/>
        <p:txBody>
          <a:bodyPr>
            <a:normAutofit/>
          </a:bodyPr>
          <a:lstStyle/>
          <a:p>
            <a:pPr marL="0" indent="0" algn="just">
              <a:buNone/>
            </a:pPr>
            <a:endParaRPr lang="it-IT" dirty="0"/>
          </a:p>
          <a:p>
            <a:pPr marL="0" indent="0" algn="just">
              <a:buNone/>
            </a:pPr>
            <a:r>
              <a:rPr lang="it-IT" dirty="0"/>
              <a:t>Mario, 75 anni</a:t>
            </a:r>
          </a:p>
          <a:p>
            <a:pPr marL="0" indent="0" algn="just">
              <a:buNone/>
            </a:pPr>
            <a:r>
              <a:rPr lang="it-IT" dirty="0"/>
              <a:t>Affetto da disturbo </a:t>
            </a:r>
            <a:r>
              <a:rPr lang="it-IT" dirty="0" err="1"/>
              <a:t>neurocognitivo</a:t>
            </a:r>
            <a:r>
              <a:rPr lang="it-IT" dirty="0"/>
              <a:t> maggiore diagnosticato a maggio 2021</a:t>
            </a:r>
          </a:p>
          <a:p>
            <a:pPr marL="0" indent="0" algn="just">
              <a:buNone/>
            </a:pPr>
            <a:r>
              <a:rPr lang="it-IT" dirty="0"/>
              <a:t>Domanda di ingresso in Nucleo Alzheimer ad aprile ultimo scorso, per difficoltà di gestione domiciliare a causa dell’accentuarsi dei sintomi psicologici-comportamentali, viene inserito in lista d’attesa </a:t>
            </a:r>
          </a:p>
          <a:p>
            <a:pPr marL="0" indent="0" algn="just">
              <a:buNone/>
            </a:pPr>
            <a:r>
              <a:rPr lang="it-IT" dirty="0"/>
              <a:t>Data l’urgenza, viene nel frattempo ricoverato presso altra struttura</a:t>
            </a:r>
          </a:p>
          <a:p>
            <a:pPr marL="0" indent="0" algn="just">
              <a:buNone/>
            </a:pPr>
            <a:r>
              <a:rPr lang="it-IT" dirty="0"/>
              <a:t>Entra nel nostro nucleo specialistico Alzheimer il 29/05/2022</a:t>
            </a:r>
          </a:p>
          <a:p>
            <a:pPr marL="0" indent="0" algn="just">
              <a:buNone/>
            </a:pPr>
            <a:r>
              <a:rPr lang="it-IT" dirty="0"/>
              <a:t>Viveva da solo al domicilio dopo la scomparsa della madre con la quale aveva sempre vissuto; </a:t>
            </a:r>
          </a:p>
          <a:p>
            <a:pPr marL="0" indent="0" algn="just">
              <a:buNone/>
            </a:pPr>
            <a:r>
              <a:rPr lang="it-IT" dirty="0"/>
              <a:t>Celibe, aveva una compagna non convivente</a:t>
            </a:r>
          </a:p>
        </p:txBody>
      </p:sp>
    </p:spTree>
    <p:extLst>
      <p:ext uri="{BB962C8B-B14F-4D97-AF65-F5344CB8AC3E}">
        <p14:creationId xmlns:p14="http://schemas.microsoft.com/office/powerpoint/2010/main" val="3716381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250D01-DBD2-7EF7-523D-6B7A12EF8FBD}"/>
              </a:ext>
            </a:extLst>
          </p:cNvPr>
          <p:cNvSpPr>
            <a:spLocks noGrp="1"/>
          </p:cNvSpPr>
          <p:nvPr>
            <p:ph type="title"/>
          </p:nvPr>
        </p:nvSpPr>
        <p:spPr/>
        <p:txBody>
          <a:bodyPr/>
          <a:lstStyle/>
          <a:p>
            <a:r>
              <a:rPr lang="it-IT" dirty="0"/>
              <a:t>Segni di ripresa</a:t>
            </a:r>
          </a:p>
        </p:txBody>
      </p:sp>
      <p:sp>
        <p:nvSpPr>
          <p:cNvPr id="3" name="Segnaposto contenuto 2">
            <a:extLst>
              <a:ext uri="{FF2B5EF4-FFF2-40B4-BE49-F238E27FC236}">
                <a16:creationId xmlns:a16="http://schemas.microsoft.com/office/drawing/2014/main" id="{2CC1BCD7-BB84-77E9-14AF-024993D4CF45}"/>
              </a:ext>
            </a:extLst>
          </p:cNvPr>
          <p:cNvSpPr>
            <a:spLocks noGrp="1"/>
          </p:cNvSpPr>
          <p:nvPr>
            <p:ph idx="1"/>
          </p:nvPr>
        </p:nvSpPr>
        <p:spPr/>
        <p:txBody>
          <a:bodyPr/>
          <a:lstStyle/>
          <a:p>
            <a:pPr marL="0" indent="0">
              <a:buNone/>
            </a:pPr>
            <a:r>
              <a:rPr lang="it-IT" dirty="0"/>
              <a:t>Dopo una settimana dal «ritocco farmacologico» i segni di ripresa sono evidenti:</a:t>
            </a:r>
          </a:p>
          <a:p>
            <a:r>
              <a:rPr lang="it-IT" dirty="0"/>
              <a:t>migliora l’alimentazione autonoma</a:t>
            </a:r>
          </a:p>
          <a:p>
            <a:r>
              <a:rPr lang="it-IT" dirty="0"/>
              <a:t>Migliorano le capacità cognitive: inizia la manifestazione dei bisogni da parte del residente le richieste (ho fame, ho sete, devo andare in bagno e …slegatemi)</a:t>
            </a:r>
          </a:p>
          <a:p>
            <a:r>
              <a:rPr lang="it-IT" dirty="0"/>
              <a:t>L’equilibrio e la deambulazione migliorano quindi sospendiamo l’utilizzo della carrozzina sui brevi percorsi. Mario viene accompagnato in bagno in vari momenti della giornata, si sospende durante il giorno l’utilizzo di presidi assorbenti, si mantiene un presidio dalla minima assorbenza per la notte</a:t>
            </a:r>
          </a:p>
          <a:p>
            <a:r>
              <a:rPr lang="it-IT" dirty="0"/>
              <a:t>Viene mantenuta la fascia addominale in sedia, ma solo in prescrizione condizionata</a:t>
            </a:r>
          </a:p>
        </p:txBody>
      </p:sp>
    </p:spTree>
    <p:extLst>
      <p:ext uri="{BB962C8B-B14F-4D97-AF65-F5344CB8AC3E}">
        <p14:creationId xmlns:p14="http://schemas.microsoft.com/office/powerpoint/2010/main" val="2914180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EAC76A-69CA-CC15-53FC-F4526D94CAD3}"/>
              </a:ext>
            </a:extLst>
          </p:cNvPr>
          <p:cNvSpPr>
            <a:spLocks noGrp="1"/>
          </p:cNvSpPr>
          <p:nvPr>
            <p:ph type="title"/>
          </p:nvPr>
        </p:nvSpPr>
        <p:spPr/>
        <p:txBody>
          <a:bodyPr/>
          <a:lstStyle/>
          <a:p>
            <a:r>
              <a:rPr lang="it-IT" dirty="0"/>
              <a:t>Definitiva sospensione contenzione fisica</a:t>
            </a:r>
          </a:p>
        </p:txBody>
      </p:sp>
      <p:sp>
        <p:nvSpPr>
          <p:cNvPr id="3" name="Segnaposto contenuto 2">
            <a:extLst>
              <a:ext uri="{FF2B5EF4-FFF2-40B4-BE49-F238E27FC236}">
                <a16:creationId xmlns:a16="http://schemas.microsoft.com/office/drawing/2014/main" id="{13964FC9-CF42-5B60-0A3E-F224AADC4289}"/>
              </a:ext>
            </a:extLst>
          </p:cNvPr>
          <p:cNvSpPr>
            <a:spLocks noGrp="1"/>
          </p:cNvSpPr>
          <p:nvPr>
            <p:ph idx="1"/>
          </p:nvPr>
        </p:nvSpPr>
        <p:spPr/>
        <p:txBody>
          <a:bodyPr/>
          <a:lstStyle/>
          <a:p>
            <a:pPr marL="0" indent="0">
              <a:buNone/>
            </a:pPr>
            <a:r>
              <a:rPr lang="it-IT" dirty="0"/>
              <a:t>Dopo 20 giorni dall’ingresso:</a:t>
            </a:r>
          </a:p>
          <a:p>
            <a:r>
              <a:rPr lang="it-IT" dirty="0"/>
              <a:t>Viene definitivamente sospeso il ricorso alla fascia addominale di protezione</a:t>
            </a:r>
          </a:p>
          <a:p>
            <a:r>
              <a:rPr lang="it-IT" dirty="0"/>
              <a:t>L’accompagnamento in bagno ha azzerato gli episodi di incontinenza durante il giorno</a:t>
            </a:r>
          </a:p>
        </p:txBody>
      </p:sp>
    </p:spTree>
    <p:extLst>
      <p:ext uri="{BB962C8B-B14F-4D97-AF65-F5344CB8AC3E}">
        <p14:creationId xmlns:p14="http://schemas.microsoft.com/office/powerpoint/2010/main" val="315659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5C9113-2119-9EA9-432F-4BBE510657DE}"/>
              </a:ext>
            </a:extLst>
          </p:cNvPr>
          <p:cNvSpPr>
            <a:spLocks noGrp="1"/>
          </p:cNvSpPr>
          <p:nvPr>
            <p:ph type="title"/>
          </p:nvPr>
        </p:nvSpPr>
        <p:spPr/>
        <p:txBody>
          <a:bodyPr/>
          <a:lstStyle/>
          <a:p>
            <a:r>
              <a:rPr lang="it-IT" dirty="0"/>
              <a:t>…dopo tre mesi…</a:t>
            </a:r>
          </a:p>
        </p:txBody>
      </p:sp>
      <p:graphicFrame>
        <p:nvGraphicFramePr>
          <p:cNvPr id="6" name="Tabella 5"/>
          <p:cNvGraphicFramePr>
            <a:graphicFrameLocks noGrp="1"/>
          </p:cNvGraphicFramePr>
          <p:nvPr>
            <p:extLst>
              <p:ext uri="{D42A27DB-BD31-4B8C-83A1-F6EECF244321}">
                <p14:modId xmlns:p14="http://schemas.microsoft.com/office/powerpoint/2010/main" val="1222670260"/>
              </p:ext>
            </p:extLst>
          </p:nvPr>
        </p:nvGraphicFramePr>
        <p:xfrm>
          <a:off x="581192" y="1890876"/>
          <a:ext cx="8127999" cy="4419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91389962"/>
                    </a:ext>
                  </a:extLst>
                </a:gridCol>
                <a:gridCol w="2709333">
                  <a:extLst>
                    <a:ext uri="{9D8B030D-6E8A-4147-A177-3AD203B41FA5}">
                      <a16:colId xmlns:a16="http://schemas.microsoft.com/office/drawing/2014/main" val="43615676"/>
                    </a:ext>
                  </a:extLst>
                </a:gridCol>
                <a:gridCol w="2709333">
                  <a:extLst>
                    <a:ext uri="{9D8B030D-6E8A-4147-A177-3AD203B41FA5}">
                      <a16:colId xmlns:a16="http://schemas.microsoft.com/office/drawing/2014/main" val="3749798891"/>
                    </a:ext>
                  </a:extLst>
                </a:gridCol>
              </a:tblGrid>
              <a:tr h="370840">
                <a:tc>
                  <a:txBody>
                    <a:bodyPr/>
                    <a:lstStyle/>
                    <a:p>
                      <a:endParaRPr lang="it-IT" dirty="0"/>
                    </a:p>
                  </a:txBody>
                  <a:tcPr/>
                </a:tc>
                <a:tc>
                  <a:txBody>
                    <a:bodyPr/>
                    <a:lstStyle/>
                    <a:p>
                      <a:pPr algn="ctr"/>
                      <a:r>
                        <a:rPr lang="it-IT" dirty="0"/>
                        <a:t>Ingresso</a:t>
                      </a:r>
                    </a:p>
                  </a:txBody>
                  <a:tcPr/>
                </a:tc>
                <a:tc>
                  <a:txBody>
                    <a:bodyPr/>
                    <a:lstStyle/>
                    <a:p>
                      <a:pPr algn="ctr"/>
                      <a:r>
                        <a:rPr lang="it-IT" dirty="0"/>
                        <a:t>Dopo 3 mesi</a:t>
                      </a:r>
                    </a:p>
                  </a:txBody>
                  <a:tcPr/>
                </a:tc>
                <a:extLst>
                  <a:ext uri="{0D108BD9-81ED-4DB2-BD59-A6C34878D82A}">
                    <a16:rowId xmlns:a16="http://schemas.microsoft.com/office/drawing/2014/main" val="1001300899"/>
                  </a:ext>
                </a:extLst>
              </a:tr>
              <a:tr h="370840">
                <a:tc>
                  <a:txBody>
                    <a:bodyPr/>
                    <a:lstStyle/>
                    <a:p>
                      <a:r>
                        <a:rPr lang="it-IT" dirty="0"/>
                        <a:t>RASS livello di coscienza </a:t>
                      </a:r>
                    </a:p>
                  </a:txBody>
                  <a:tcPr/>
                </a:tc>
                <a:tc>
                  <a:txBody>
                    <a:bodyPr/>
                    <a:lstStyle/>
                    <a:p>
                      <a:pPr algn="ctr"/>
                      <a:r>
                        <a:rPr lang="it-IT" dirty="0"/>
                        <a:t>-1</a:t>
                      </a:r>
                    </a:p>
                  </a:txBody>
                  <a:tcPr/>
                </a:tc>
                <a:tc>
                  <a:txBody>
                    <a:bodyPr/>
                    <a:lstStyle/>
                    <a:p>
                      <a:pPr algn="ctr"/>
                      <a:r>
                        <a:rPr lang="it-IT" dirty="0"/>
                        <a:t>0</a:t>
                      </a:r>
                    </a:p>
                  </a:txBody>
                  <a:tcPr/>
                </a:tc>
                <a:extLst>
                  <a:ext uri="{0D108BD9-81ED-4DB2-BD59-A6C34878D82A}">
                    <a16:rowId xmlns:a16="http://schemas.microsoft.com/office/drawing/2014/main" val="2105265856"/>
                  </a:ext>
                </a:extLst>
              </a:tr>
              <a:tr h="370840">
                <a:tc>
                  <a:txBody>
                    <a:bodyPr/>
                    <a:lstStyle/>
                    <a:p>
                      <a:r>
                        <a:rPr lang="it-IT" dirty="0"/>
                        <a:t>GCS stato di coscienza</a:t>
                      </a:r>
                    </a:p>
                  </a:txBody>
                  <a:tcPr/>
                </a:tc>
                <a:tc>
                  <a:txBody>
                    <a:bodyPr/>
                    <a:lstStyle/>
                    <a:p>
                      <a:pPr algn="ctr"/>
                      <a:r>
                        <a:rPr lang="it-IT" dirty="0"/>
                        <a:t>14/15</a:t>
                      </a:r>
                    </a:p>
                  </a:txBody>
                  <a:tcPr/>
                </a:tc>
                <a:tc>
                  <a:txBody>
                    <a:bodyPr/>
                    <a:lstStyle/>
                    <a:p>
                      <a:pPr algn="ctr"/>
                      <a:r>
                        <a:rPr lang="it-IT" dirty="0"/>
                        <a:t>15/15</a:t>
                      </a:r>
                    </a:p>
                  </a:txBody>
                  <a:tcPr/>
                </a:tc>
                <a:extLst>
                  <a:ext uri="{0D108BD9-81ED-4DB2-BD59-A6C34878D82A}">
                    <a16:rowId xmlns:a16="http://schemas.microsoft.com/office/drawing/2014/main" val="842653147"/>
                  </a:ext>
                </a:extLst>
              </a:tr>
              <a:tr h="370840">
                <a:tc>
                  <a:txBody>
                    <a:bodyPr/>
                    <a:lstStyle/>
                    <a:p>
                      <a:r>
                        <a:rPr lang="it-IT" dirty="0"/>
                        <a:t>MMSE stato cognitivo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14/30</a:t>
                      </a:r>
                    </a:p>
                  </a:txBody>
                  <a:tcPr/>
                </a:tc>
                <a:tc>
                  <a:txBody>
                    <a:bodyPr/>
                    <a:lstStyle/>
                    <a:p>
                      <a:pPr algn="ctr"/>
                      <a:r>
                        <a:rPr lang="it-IT" dirty="0"/>
                        <a:t>17/30</a:t>
                      </a:r>
                    </a:p>
                  </a:txBody>
                  <a:tcPr/>
                </a:tc>
                <a:extLst>
                  <a:ext uri="{0D108BD9-81ED-4DB2-BD59-A6C34878D82A}">
                    <a16:rowId xmlns:a16="http://schemas.microsoft.com/office/drawing/2014/main" val="2586165510"/>
                  </a:ext>
                </a:extLst>
              </a:tr>
              <a:tr h="370840">
                <a:tc>
                  <a:txBody>
                    <a:bodyPr/>
                    <a:lstStyle/>
                    <a:p>
                      <a:r>
                        <a:rPr lang="it-IT" dirty="0"/>
                        <a:t>UCLA-NPI comportamentale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46/144</a:t>
                      </a:r>
                    </a:p>
                    <a:p>
                      <a:pPr algn="ctr"/>
                      <a:endParaRPr lang="it-IT" dirty="0"/>
                    </a:p>
                  </a:txBody>
                  <a:tcPr/>
                </a:tc>
                <a:tc>
                  <a:txBody>
                    <a:bodyPr/>
                    <a:lstStyle/>
                    <a:p>
                      <a:pPr algn="ctr"/>
                      <a:r>
                        <a:rPr lang="it-IT" dirty="0"/>
                        <a:t>26/144</a:t>
                      </a:r>
                    </a:p>
                  </a:txBody>
                  <a:tcPr/>
                </a:tc>
                <a:extLst>
                  <a:ext uri="{0D108BD9-81ED-4DB2-BD59-A6C34878D82A}">
                    <a16:rowId xmlns:a16="http://schemas.microsoft.com/office/drawing/2014/main" val="3066899462"/>
                  </a:ext>
                </a:extLst>
              </a:tr>
              <a:tr h="370840">
                <a:tc>
                  <a:txBody>
                    <a:bodyPr/>
                    <a:lstStyle/>
                    <a:p>
                      <a:r>
                        <a:rPr lang="it-IT" dirty="0"/>
                        <a:t>CDR stato cognitivo                             </a:t>
                      </a:r>
                    </a:p>
                  </a:txBody>
                  <a:tcPr/>
                </a:tc>
                <a:tc>
                  <a:txBody>
                    <a:bodyPr/>
                    <a:lstStyle/>
                    <a:p>
                      <a:pPr algn="ctr"/>
                      <a:r>
                        <a:rPr lang="it-IT" dirty="0"/>
                        <a:t>2</a:t>
                      </a:r>
                    </a:p>
                  </a:txBody>
                  <a:tcPr/>
                </a:tc>
                <a:tc>
                  <a:txBody>
                    <a:bodyPr/>
                    <a:lstStyle/>
                    <a:p>
                      <a:pPr algn="ctr"/>
                      <a:r>
                        <a:rPr lang="it-IT" dirty="0"/>
                        <a:t>2</a:t>
                      </a:r>
                    </a:p>
                  </a:txBody>
                  <a:tcPr/>
                </a:tc>
                <a:extLst>
                  <a:ext uri="{0D108BD9-81ED-4DB2-BD59-A6C34878D82A}">
                    <a16:rowId xmlns:a16="http://schemas.microsoft.com/office/drawing/2014/main" val="3371785214"/>
                  </a:ext>
                </a:extLst>
              </a:tr>
              <a:tr h="370840">
                <a:tc>
                  <a:txBody>
                    <a:bodyPr/>
                    <a:lstStyle/>
                    <a:p>
                      <a:r>
                        <a:rPr lang="it-IT" dirty="0"/>
                        <a:t>MNA stato nutrizionale                       22/30</a:t>
                      </a:r>
                    </a:p>
                    <a:p>
                      <a:endParaRPr lang="it-IT" dirty="0"/>
                    </a:p>
                  </a:txBody>
                  <a:tcPr/>
                </a:tc>
                <a:tc>
                  <a:txBody>
                    <a:bodyPr/>
                    <a:lstStyle/>
                    <a:p>
                      <a:pPr algn="ctr"/>
                      <a:r>
                        <a:rPr lang="it-IT" dirty="0"/>
                        <a:t>22/30</a:t>
                      </a:r>
                    </a:p>
                  </a:txBody>
                  <a:tcPr/>
                </a:tc>
                <a:tc>
                  <a:txBody>
                    <a:bodyPr/>
                    <a:lstStyle/>
                    <a:p>
                      <a:pPr algn="ctr"/>
                      <a:r>
                        <a:rPr lang="it-IT" dirty="0"/>
                        <a:t>25</a:t>
                      </a:r>
                    </a:p>
                  </a:txBody>
                  <a:tcPr/>
                </a:tc>
                <a:extLst>
                  <a:ext uri="{0D108BD9-81ED-4DB2-BD59-A6C34878D82A}">
                    <a16:rowId xmlns:a16="http://schemas.microsoft.com/office/drawing/2014/main" val="17336015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err="1"/>
                        <a:t>Barthel</a:t>
                      </a:r>
                      <a:r>
                        <a:rPr lang="it-IT" dirty="0"/>
                        <a:t> Index stato funzionale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45/100</a:t>
                      </a:r>
                    </a:p>
                    <a:p>
                      <a:pPr algn="ctr"/>
                      <a:endParaRPr lang="it-IT" dirty="0"/>
                    </a:p>
                  </a:txBody>
                  <a:tcPr/>
                </a:tc>
                <a:tc>
                  <a:txBody>
                    <a:bodyPr/>
                    <a:lstStyle/>
                    <a:p>
                      <a:pPr algn="ctr"/>
                      <a:r>
                        <a:rPr lang="it-IT" dirty="0"/>
                        <a:t>67/100</a:t>
                      </a:r>
                    </a:p>
                  </a:txBody>
                  <a:tcPr/>
                </a:tc>
                <a:extLst>
                  <a:ext uri="{0D108BD9-81ED-4DB2-BD59-A6C34878D82A}">
                    <a16:rowId xmlns:a16="http://schemas.microsoft.com/office/drawing/2014/main" val="3584817453"/>
                  </a:ext>
                </a:extLst>
              </a:tr>
              <a:tr h="370840">
                <a:tc>
                  <a:txBody>
                    <a:bodyPr/>
                    <a:lstStyle/>
                    <a:p>
                      <a:r>
                        <a:rPr lang="it-IT" dirty="0" err="1"/>
                        <a:t>Tinetti</a:t>
                      </a:r>
                      <a:r>
                        <a:rPr lang="it-IT" dirty="0"/>
                        <a:t> stato funzionale</a:t>
                      </a:r>
                    </a:p>
                  </a:txBody>
                  <a:tcPr/>
                </a:tc>
                <a:tc>
                  <a:txBody>
                    <a:bodyPr/>
                    <a:lstStyle/>
                    <a:p>
                      <a:pPr algn="ctr"/>
                      <a:r>
                        <a:rPr lang="it-IT" dirty="0"/>
                        <a:t>15/28</a:t>
                      </a:r>
                    </a:p>
                  </a:txBody>
                  <a:tcPr/>
                </a:tc>
                <a:tc>
                  <a:txBody>
                    <a:bodyPr/>
                    <a:lstStyle/>
                    <a:p>
                      <a:pPr algn="ctr"/>
                      <a:r>
                        <a:rPr lang="it-IT" dirty="0"/>
                        <a:t>18/28</a:t>
                      </a:r>
                    </a:p>
                  </a:txBody>
                  <a:tcPr/>
                </a:tc>
                <a:extLst>
                  <a:ext uri="{0D108BD9-81ED-4DB2-BD59-A6C34878D82A}">
                    <a16:rowId xmlns:a16="http://schemas.microsoft.com/office/drawing/2014/main" val="1630499753"/>
                  </a:ext>
                </a:extLst>
              </a:tr>
            </a:tbl>
          </a:graphicData>
        </a:graphic>
      </p:graphicFrame>
    </p:spTree>
    <p:extLst>
      <p:ext uri="{BB962C8B-B14F-4D97-AF65-F5344CB8AC3E}">
        <p14:creationId xmlns:p14="http://schemas.microsoft.com/office/powerpoint/2010/main" val="233664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NUOVA VALUTAZIONE ITEM SCALA DI BARTHEL SPECIFICI</a:t>
            </a:r>
          </a:p>
        </p:txBody>
      </p:sp>
      <p:graphicFrame>
        <p:nvGraphicFramePr>
          <p:cNvPr id="5" name="Tabella 4"/>
          <p:cNvGraphicFramePr>
            <a:graphicFrameLocks noGrp="1"/>
          </p:cNvGraphicFramePr>
          <p:nvPr>
            <p:extLst>
              <p:ext uri="{D42A27DB-BD31-4B8C-83A1-F6EECF244321}">
                <p14:modId xmlns:p14="http://schemas.microsoft.com/office/powerpoint/2010/main" val="990821617"/>
              </p:ext>
            </p:extLst>
          </p:nvPr>
        </p:nvGraphicFramePr>
        <p:xfrm>
          <a:off x="581192" y="2570569"/>
          <a:ext cx="8127999" cy="3606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91389962"/>
                    </a:ext>
                  </a:extLst>
                </a:gridCol>
                <a:gridCol w="2709333">
                  <a:extLst>
                    <a:ext uri="{9D8B030D-6E8A-4147-A177-3AD203B41FA5}">
                      <a16:colId xmlns:a16="http://schemas.microsoft.com/office/drawing/2014/main" val="43615676"/>
                    </a:ext>
                  </a:extLst>
                </a:gridCol>
                <a:gridCol w="2709333">
                  <a:extLst>
                    <a:ext uri="{9D8B030D-6E8A-4147-A177-3AD203B41FA5}">
                      <a16:colId xmlns:a16="http://schemas.microsoft.com/office/drawing/2014/main" val="3749798891"/>
                    </a:ext>
                  </a:extLst>
                </a:gridCol>
              </a:tblGrid>
              <a:tr h="370840">
                <a:tc>
                  <a:txBody>
                    <a:bodyPr/>
                    <a:lstStyle/>
                    <a:p>
                      <a:r>
                        <a:rPr lang="it-IT" dirty="0"/>
                        <a:t>Indice di </a:t>
                      </a:r>
                      <a:r>
                        <a:rPr lang="it-IT" dirty="0" err="1"/>
                        <a:t>Barthel</a:t>
                      </a:r>
                      <a:endParaRPr lang="it-IT" dirty="0"/>
                    </a:p>
                  </a:txBody>
                  <a:tcPr/>
                </a:tc>
                <a:tc>
                  <a:txBody>
                    <a:bodyPr/>
                    <a:lstStyle/>
                    <a:p>
                      <a:pPr algn="ctr"/>
                      <a:r>
                        <a:rPr lang="it-IT" dirty="0"/>
                        <a:t>Ingresso</a:t>
                      </a:r>
                    </a:p>
                  </a:txBody>
                  <a:tcPr/>
                </a:tc>
                <a:tc>
                  <a:txBody>
                    <a:bodyPr/>
                    <a:lstStyle/>
                    <a:p>
                      <a:pPr algn="ctr"/>
                      <a:r>
                        <a:rPr lang="it-IT" dirty="0"/>
                        <a:t>Dopo</a:t>
                      </a:r>
                      <a:r>
                        <a:rPr lang="it-IT" baseline="0" dirty="0"/>
                        <a:t> tre mesi</a:t>
                      </a:r>
                      <a:endParaRPr lang="it-IT" dirty="0"/>
                    </a:p>
                  </a:txBody>
                  <a:tcPr/>
                </a:tc>
                <a:extLst>
                  <a:ext uri="{0D108BD9-81ED-4DB2-BD59-A6C34878D82A}">
                    <a16:rowId xmlns:a16="http://schemas.microsoft.com/office/drawing/2014/main" val="1001300899"/>
                  </a:ext>
                </a:extLst>
              </a:tr>
              <a:tr h="370840">
                <a:tc>
                  <a:txBody>
                    <a:bodyPr/>
                    <a:lstStyle/>
                    <a:p>
                      <a:pPr marL="0" indent="0">
                        <a:buNone/>
                      </a:pPr>
                      <a:r>
                        <a:rPr lang="it-IT" dirty="0"/>
                        <a:t>IGIENE QUOTIDIANA                     </a:t>
                      </a:r>
                    </a:p>
                  </a:txBody>
                  <a:tcPr/>
                </a:tc>
                <a:tc>
                  <a:txBody>
                    <a:bodyPr/>
                    <a:lstStyle/>
                    <a:p>
                      <a:pPr algn="ctr"/>
                      <a:r>
                        <a:rPr lang="it-IT" dirty="0"/>
                        <a:t>3</a:t>
                      </a:r>
                    </a:p>
                  </a:txBody>
                  <a:tcPr/>
                </a:tc>
                <a:tc>
                  <a:txBody>
                    <a:bodyPr/>
                    <a:lstStyle/>
                    <a:p>
                      <a:pPr algn="ctr"/>
                      <a:r>
                        <a:rPr lang="it-IT" dirty="0"/>
                        <a:t>3</a:t>
                      </a:r>
                    </a:p>
                  </a:txBody>
                  <a:tcPr/>
                </a:tc>
                <a:extLst>
                  <a:ext uri="{0D108BD9-81ED-4DB2-BD59-A6C34878D82A}">
                    <a16:rowId xmlns:a16="http://schemas.microsoft.com/office/drawing/2014/main" val="2105265856"/>
                  </a:ext>
                </a:extLst>
              </a:tr>
              <a:tr h="370840">
                <a:tc>
                  <a:txBody>
                    <a:bodyPr/>
                    <a:lstStyle/>
                    <a:p>
                      <a:pPr marL="0" indent="0">
                        <a:buNone/>
                      </a:pPr>
                      <a:r>
                        <a:rPr lang="it-IT" dirty="0"/>
                        <a:t>BAGNO SETTIMANALE                  </a:t>
                      </a:r>
                    </a:p>
                  </a:txBody>
                  <a:tcPr/>
                </a:tc>
                <a:tc>
                  <a:txBody>
                    <a:bodyPr/>
                    <a:lstStyle/>
                    <a:p>
                      <a:pPr algn="ctr"/>
                      <a:r>
                        <a:rPr lang="it-IT" dirty="0"/>
                        <a:t>1</a:t>
                      </a:r>
                    </a:p>
                  </a:txBody>
                  <a:tcPr/>
                </a:tc>
                <a:tc>
                  <a:txBody>
                    <a:bodyPr/>
                    <a:lstStyle/>
                    <a:p>
                      <a:pPr algn="ctr"/>
                      <a:r>
                        <a:rPr lang="it-IT" dirty="0"/>
                        <a:t>1</a:t>
                      </a:r>
                    </a:p>
                  </a:txBody>
                  <a:tcPr/>
                </a:tc>
                <a:extLst>
                  <a:ext uri="{0D108BD9-81ED-4DB2-BD59-A6C34878D82A}">
                    <a16:rowId xmlns:a16="http://schemas.microsoft.com/office/drawing/2014/main" val="842653147"/>
                  </a:ext>
                </a:extLst>
              </a:tr>
              <a:tr h="370840">
                <a:tc>
                  <a:txBody>
                    <a:bodyPr/>
                    <a:lstStyle/>
                    <a:p>
                      <a:pPr marL="0" indent="0">
                        <a:buNone/>
                      </a:pPr>
                      <a:r>
                        <a:rPr lang="it-IT" dirty="0"/>
                        <a:t>ALIMENTAZIONE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5</a:t>
                      </a:r>
                    </a:p>
                  </a:txBody>
                  <a:tcPr/>
                </a:tc>
                <a:tc>
                  <a:txBody>
                    <a:bodyPr/>
                    <a:lstStyle/>
                    <a:p>
                      <a:pPr algn="ctr"/>
                      <a:r>
                        <a:rPr lang="it-IT" dirty="0"/>
                        <a:t>8</a:t>
                      </a:r>
                    </a:p>
                  </a:txBody>
                  <a:tcPr/>
                </a:tc>
                <a:extLst>
                  <a:ext uri="{0D108BD9-81ED-4DB2-BD59-A6C34878D82A}">
                    <a16:rowId xmlns:a16="http://schemas.microsoft.com/office/drawing/2014/main" val="2586165510"/>
                  </a:ext>
                </a:extLst>
              </a:tr>
              <a:tr h="370840">
                <a:tc>
                  <a:txBody>
                    <a:bodyPr/>
                    <a:lstStyle/>
                    <a:p>
                      <a:pPr marL="0" indent="0">
                        <a:buNone/>
                      </a:pPr>
                      <a:r>
                        <a:rPr lang="it-IT" dirty="0"/>
                        <a:t>ELIMINAZIONE URINARIA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8</a:t>
                      </a:r>
                    </a:p>
                  </a:txBody>
                  <a:tcPr/>
                </a:tc>
                <a:tc>
                  <a:txBody>
                    <a:bodyPr/>
                    <a:lstStyle/>
                    <a:p>
                      <a:pPr algn="ctr"/>
                      <a:r>
                        <a:rPr lang="it-IT" dirty="0"/>
                        <a:t>8</a:t>
                      </a:r>
                    </a:p>
                  </a:txBody>
                  <a:tcPr/>
                </a:tc>
                <a:extLst>
                  <a:ext uri="{0D108BD9-81ED-4DB2-BD59-A6C34878D82A}">
                    <a16:rowId xmlns:a16="http://schemas.microsoft.com/office/drawing/2014/main" val="3066899462"/>
                  </a:ext>
                </a:extLst>
              </a:tr>
              <a:tr h="370840">
                <a:tc>
                  <a:txBody>
                    <a:bodyPr/>
                    <a:lstStyle/>
                    <a:p>
                      <a:pPr marL="0" indent="0">
                        <a:buNone/>
                      </a:pPr>
                      <a:r>
                        <a:rPr lang="it-IT" dirty="0"/>
                        <a:t>ELIMINAZIONE FECALE                 </a:t>
                      </a:r>
                    </a:p>
                  </a:txBody>
                  <a:tcPr/>
                </a:tc>
                <a:tc>
                  <a:txBody>
                    <a:bodyPr/>
                    <a:lstStyle/>
                    <a:p>
                      <a:pPr algn="ctr"/>
                      <a:r>
                        <a:rPr lang="it-IT" dirty="0"/>
                        <a:t>5</a:t>
                      </a:r>
                    </a:p>
                  </a:txBody>
                  <a:tcPr/>
                </a:tc>
                <a:tc>
                  <a:txBody>
                    <a:bodyPr/>
                    <a:lstStyle/>
                    <a:p>
                      <a:pPr algn="ctr"/>
                      <a:r>
                        <a:rPr lang="it-IT" dirty="0"/>
                        <a:t>8</a:t>
                      </a:r>
                    </a:p>
                  </a:txBody>
                  <a:tcPr/>
                </a:tc>
                <a:extLst>
                  <a:ext uri="{0D108BD9-81ED-4DB2-BD59-A6C34878D82A}">
                    <a16:rowId xmlns:a16="http://schemas.microsoft.com/office/drawing/2014/main" val="3371785214"/>
                  </a:ext>
                </a:extLst>
              </a:tr>
              <a:tr h="370840">
                <a:tc>
                  <a:txBody>
                    <a:bodyPr/>
                    <a:lstStyle/>
                    <a:p>
                      <a:pPr marL="0" indent="0">
                        <a:buNone/>
                      </a:pPr>
                      <a:r>
                        <a:rPr lang="it-IT" dirty="0"/>
                        <a:t>DEAMBULAZIONE                          </a:t>
                      </a:r>
                    </a:p>
                  </a:txBody>
                  <a:tcPr/>
                </a:tc>
                <a:tc>
                  <a:txBody>
                    <a:bodyPr/>
                    <a:lstStyle/>
                    <a:p>
                      <a:pPr algn="ctr"/>
                      <a:r>
                        <a:rPr lang="it-IT" dirty="0"/>
                        <a:t>3</a:t>
                      </a:r>
                    </a:p>
                  </a:txBody>
                  <a:tcPr/>
                </a:tc>
                <a:tc>
                  <a:txBody>
                    <a:bodyPr/>
                    <a:lstStyle/>
                    <a:p>
                      <a:pPr algn="ctr"/>
                      <a:r>
                        <a:rPr lang="it-IT" dirty="0"/>
                        <a:t>12</a:t>
                      </a:r>
                    </a:p>
                  </a:txBody>
                  <a:tcPr/>
                </a:tc>
                <a:extLst>
                  <a:ext uri="{0D108BD9-81ED-4DB2-BD59-A6C34878D82A}">
                    <a16:rowId xmlns:a16="http://schemas.microsoft.com/office/drawing/2014/main" val="17336015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a:t>TRASFERIMENTI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a:t>8</a:t>
                      </a:r>
                    </a:p>
                    <a:p>
                      <a:pPr algn="ctr"/>
                      <a:endParaRPr lang="it-IT" dirty="0"/>
                    </a:p>
                  </a:txBody>
                  <a:tcPr/>
                </a:tc>
                <a:tc>
                  <a:txBody>
                    <a:bodyPr/>
                    <a:lstStyle/>
                    <a:p>
                      <a:pPr algn="ctr"/>
                      <a:r>
                        <a:rPr lang="it-IT" dirty="0"/>
                        <a:t>12</a:t>
                      </a:r>
                    </a:p>
                  </a:txBody>
                  <a:tcPr/>
                </a:tc>
                <a:extLst>
                  <a:ext uri="{0D108BD9-81ED-4DB2-BD59-A6C34878D82A}">
                    <a16:rowId xmlns:a16="http://schemas.microsoft.com/office/drawing/2014/main" val="3584817453"/>
                  </a:ext>
                </a:extLst>
              </a:tr>
              <a:tr h="370840">
                <a:tc>
                  <a:txBody>
                    <a:bodyPr/>
                    <a:lstStyle/>
                    <a:p>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1630499753"/>
                  </a:ext>
                </a:extLst>
              </a:tr>
            </a:tbl>
          </a:graphicData>
        </a:graphic>
      </p:graphicFrame>
    </p:spTree>
    <p:extLst>
      <p:ext uri="{BB962C8B-B14F-4D97-AF65-F5344CB8AC3E}">
        <p14:creationId xmlns:p14="http://schemas.microsoft.com/office/powerpoint/2010/main" val="679931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a:extLst>
              <a:ext uri="{FF2B5EF4-FFF2-40B4-BE49-F238E27FC236}">
                <a16:creationId xmlns:a16="http://schemas.microsoft.com/office/drawing/2014/main" id="{8BBA0493-2265-497B-8F46-7CCC2685FF33}"/>
              </a:ext>
            </a:extLst>
          </p:cNvPr>
          <p:cNvSpPr>
            <a:spLocks noGrp="1"/>
          </p:cNvSpPr>
          <p:nvPr>
            <p:ph type="title"/>
          </p:nvPr>
        </p:nvSpPr>
        <p:spPr>
          <a:xfrm>
            <a:off x="595254" y="888906"/>
            <a:ext cx="5500746" cy="1655024"/>
          </a:xfrm>
        </p:spPr>
        <p:txBody>
          <a:bodyPr vert="horz" lIns="91440" tIns="45720" rIns="91440" bIns="45720" rtlCol="0" anchor="t">
            <a:normAutofit/>
          </a:bodyPr>
          <a:lstStyle/>
          <a:p>
            <a:r>
              <a:rPr lang="en-US" sz="4400" b="1" i="0" kern="1200" cap="all" baseline="0" dirty="0" err="1">
                <a:latin typeface="+mj-lt"/>
                <a:ea typeface="+mj-ea"/>
                <a:cs typeface="+mj-cs"/>
              </a:rPr>
              <a:t>Terapista</a:t>
            </a:r>
            <a:r>
              <a:rPr lang="en-US" sz="4400" b="1" i="0" kern="1200" cap="all" baseline="0" dirty="0">
                <a:latin typeface="+mj-lt"/>
                <a:ea typeface="+mj-ea"/>
                <a:cs typeface="+mj-cs"/>
              </a:rPr>
              <a:t> </a:t>
            </a:r>
            <a:r>
              <a:rPr lang="en-US" sz="4400" b="1" i="0" kern="1200" cap="all" baseline="0" dirty="0" err="1">
                <a:latin typeface="+mj-lt"/>
                <a:ea typeface="+mj-ea"/>
                <a:cs typeface="+mj-cs"/>
              </a:rPr>
              <a:t>occupazionale</a:t>
            </a:r>
            <a:endParaRPr lang="en-US" sz="4400" b="1" i="0" kern="1200" cap="all" baseline="0" dirty="0">
              <a:latin typeface="+mj-lt"/>
              <a:ea typeface="+mj-ea"/>
              <a:cs typeface="+mj-cs"/>
            </a:endParaRPr>
          </a:p>
        </p:txBody>
      </p:sp>
      <p:sp>
        <p:nvSpPr>
          <p:cNvPr id="15" name="Titolo 1">
            <a:extLst>
              <a:ext uri="{FF2B5EF4-FFF2-40B4-BE49-F238E27FC236}">
                <a16:creationId xmlns:a16="http://schemas.microsoft.com/office/drawing/2014/main" id="{DF89B286-0EC5-434B-A405-D85B0C458898}"/>
              </a:ext>
            </a:extLst>
          </p:cNvPr>
          <p:cNvSpPr txBox="1">
            <a:spLocks/>
          </p:cNvSpPr>
          <p:nvPr/>
        </p:nvSpPr>
        <p:spPr>
          <a:xfrm>
            <a:off x="6096000" y="888906"/>
            <a:ext cx="5500746" cy="16550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cap="all" dirty="0" err="1"/>
              <a:t>Educatore</a:t>
            </a:r>
            <a:r>
              <a:rPr lang="en-US" b="1" cap="all" dirty="0"/>
              <a:t/>
            </a:r>
            <a:br>
              <a:rPr lang="en-US" b="1" cap="all" dirty="0"/>
            </a:br>
            <a:r>
              <a:rPr lang="en-US" b="1" cap="all" dirty="0" err="1"/>
              <a:t>professionale</a:t>
            </a:r>
            <a:endParaRPr lang="en-US" b="1" cap="all" dirty="0"/>
          </a:p>
        </p:txBody>
      </p:sp>
      <p:sp>
        <p:nvSpPr>
          <p:cNvPr id="16" name="Ovale 15">
            <a:extLst>
              <a:ext uri="{FF2B5EF4-FFF2-40B4-BE49-F238E27FC236}">
                <a16:creationId xmlns:a16="http://schemas.microsoft.com/office/drawing/2014/main" id="{38C62CD0-BD41-4E54-9BDC-596E3E011330}"/>
              </a:ext>
            </a:extLst>
          </p:cNvPr>
          <p:cNvSpPr/>
          <p:nvPr/>
        </p:nvSpPr>
        <p:spPr>
          <a:xfrm>
            <a:off x="4132503" y="2255758"/>
            <a:ext cx="3902513" cy="1463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a:t>ATTIVITÀ</a:t>
            </a:r>
            <a:r>
              <a:rPr lang="it-IT" dirty="0"/>
              <a:t> </a:t>
            </a:r>
          </a:p>
        </p:txBody>
      </p:sp>
      <p:sp>
        <p:nvSpPr>
          <p:cNvPr id="17" name="Arco 16">
            <a:extLst>
              <a:ext uri="{FF2B5EF4-FFF2-40B4-BE49-F238E27FC236}">
                <a16:creationId xmlns:a16="http://schemas.microsoft.com/office/drawing/2014/main" id="{D24811A8-B0D5-4E52-9B3D-F9017CC019B0}"/>
              </a:ext>
            </a:extLst>
          </p:cNvPr>
          <p:cNvSpPr/>
          <p:nvPr/>
        </p:nvSpPr>
        <p:spPr>
          <a:xfrm>
            <a:off x="2923635" y="2209205"/>
            <a:ext cx="1198081" cy="1463619"/>
          </a:xfrm>
          <a:prstGeom prst="arc">
            <a:avLst>
              <a:gd name="adj1" fmla="val 17495887"/>
              <a:gd name="adj2" fmla="val 6705364"/>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Arco 17">
            <a:extLst>
              <a:ext uri="{FF2B5EF4-FFF2-40B4-BE49-F238E27FC236}">
                <a16:creationId xmlns:a16="http://schemas.microsoft.com/office/drawing/2014/main" id="{2EF7F1C0-0D90-4DEE-9A83-93067E9DE7C7}"/>
              </a:ext>
            </a:extLst>
          </p:cNvPr>
          <p:cNvSpPr/>
          <p:nvPr/>
        </p:nvSpPr>
        <p:spPr>
          <a:xfrm flipH="1">
            <a:off x="8045804" y="2156676"/>
            <a:ext cx="1198081" cy="1463619"/>
          </a:xfrm>
          <a:prstGeom prst="arc">
            <a:avLst>
              <a:gd name="adj1" fmla="val 17495887"/>
              <a:gd name="adj2" fmla="val 670536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20" name="Rettangolo 19">
            <a:extLst>
              <a:ext uri="{FF2B5EF4-FFF2-40B4-BE49-F238E27FC236}">
                <a16:creationId xmlns:a16="http://schemas.microsoft.com/office/drawing/2014/main" id="{86E52957-47BA-46D5-9AE3-FB0DB3C3C533}"/>
              </a:ext>
            </a:extLst>
          </p:cNvPr>
          <p:cNvSpPr/>
          <p:nvPr/>
        </p:nvSpPr>
        <p:spPr>
          <a:xfrm>
            <a:off x="385666" y="2255758"/>
            <a:ext cx="2868194" cy="2352979"/>
          </a:xfrm>
          <a:prstGeom prst="rect">
            <a:avLst/>
          </a:prstGeom>
          <a:solidFill>
            <a:schemeClr val="accent5">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it-IT" sz="2000" dirty="0"/>
              <a:t>Mantenimento della </a:t>
            </a:r>
            <a:r>
              <a:rPr lang="it-IT" sz="2000" b="1" dirty="0"/>
              <a:t>massima autonomia</a:t>
            </a:r>
            <a:r>
              <a:rPr lang="it-IT" sz="2000" dirty="0"/>
              <a:t> possibile del soggetto, intervenendo su </a:t>
            </a:r>
            <a:r>
              <a:rPr lang="it-IT" sz="2000" b="1" dirty="0"/>
              <a:t>persona, ambiente e occupazione</a:t>
            </a:r>
          </a:p>
        </p:txBody>
      </p:sp>
      <p:sp>
        <p:nvSpPr>
          <p:cNvPr id="22" name="Rettangolo 21">
            <a:extLst>
              <a:ext uri="{FF2B5EF4-FFF2-40B4-BE49-F238E27FC236}">
                <a16:creationId xmlns:a16="http://schemas.microsoft.com/office/drawing/2014/main" id="{9B63078D-A449-423B-AF38-F4E45D8C7C63}"/>
              </a:ext>
            </a:extLst>
          </p:cNvPr>
          <p:cNvSpPr/>
          <p:nvPr/>
        </p:nvSpPr>
        <p:spPr>
          <a:xfrm>
            <a:off x="8928107" y="2255758"/>
            <a:ext cx="3020210" cy="2352979"/>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it-IT" dirty="0"/>
              <a:t>Mantenimento delle </a:t>
            </a:r>
            <a:r>
              <a:rPr lang="it-IT" b="1" dirty="0"/>
              <a:t>capacità relazionali </a:t>
            </a:r>
            <a:r>
              <a:rPr lang="it-IT" dirty="0"/>
              <a:t>del soggetto (interno/esterno al nucleo), </a:t>
            </a:r>
            <a:r>
              <a:rPr lang="it-IT" b="1" dirty="0"/>
              <a:t>riducendo </a:t>
            </a:r>
            <a:r>
              <a:rPr lang="it-IT" dirty="0"/>
              <a:t>i momenti di </a:t>
            </a:r>
            <a:r>
              <a:rPr lang="it-IT" b="1" dirty="0"/>
              <a:t>passività</a:t>
            </a:r>
            <a:r>
              <a:rPr lang="it-IT" dirty="0"/>
              <a:t> e lavorando sull’</a:t>
            </a:r>
            <a:r>
              <a:rPr lang="it-IT" b="1" dirty="0"/>
              <a:t>esplicitazione</a:t>
            </a:r>
            <a:r>
              <a:rPr lang="it-IT" dirty="0"/>
              <a:t> di emozioni e </a:t>
            </a:r>
            <a:r>
              <a:rPr lang="it-IT" b="1" dirty="0"/>
              <a:t>stati d’animo</a:t>
            </a:r>
            <a:r>
              <a:rPr lang="it-IT" dirty="0"/>
              <a:t>.</a:t>
            </a:r>
          </a:p>
        </p:txBody>
      </p:sp>
      <p:sp>
        <p:nvSpPr>
          <p:cNvPr id="24" name="Parentesi graffa aperta 23">
            <a:extLst>
              <a:ext uri="{FF2B5EF4-FFF2-40B4-BE49-F238E27FC236}">
                <a16:creationId xmlns:a16="http://schemas.microsoft.com/office/drawing/2014/main" id="{D27476BB-7604-469B-8634-2E48F885D681}"/>
              </a:ext>
            </a:extLst>
          </p:cNvPr>
          <p:cNvSpPr/>
          <p:nvPr/>
        </p:nvSpPr>
        <p:spPr>
          <a:xfrm rot="16200000">
            <a:off x="5876639" y="2316562"/>
            <a:ext cx="438723" cy="573548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5" name="Titolo 1">
            <a:extLst>
              <a:ext uri="{FF2B5EF4-FFF2-40B4-BE49-F238E27FC236}">
                <a16:creationId xmlns:a16="http://schemas.microsoft.com/office/drawing/2014/main" id="{5F5FF07D-69FC-48B4-9AB6-BA3AD9449FC5}"/>
              </a:ext>
            </a:extLst>
          </p:cNvPr>
          <p:cNvSpPr txBox="1">
            <a:spLocks/>
          </p:cNvSpPr>
          <p:nvPr/>
        </p:nvSpPr>
        <p:spPr>
          <a:xfrm>
            <a:off x="3039232" y="5525884"/>
            <a:ext cx="9927215" cy="16550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2400" dirty="0" err="1"/>
              <a:t>Riduzione</a:t>
            </a:r>
            <a:r>
              <a:rPr lang="en-US" sz="2400" dirty="0"/>
              <a:t> </a:t>
            </a:r>
            <a:r>
              <a:rPr lang="en-US" sz="2400" dirty="0" err="1"/>
              <a:t>dei</a:t>
            </a:r>
            <a:r>
              <a:rPr lang="en-US" sz="2400" dirty="0"/>
              <a:t> </a:t>
            </a:r>
            <a:r>
              <a:rPr lang="en-US" sz="2400" dirty="0" err="1"/>
              <a:t>disturbi</a:t>
            </a:r>
            <a:r>
              <a:rPr lang="en-US" sz="2400" dirty="0"/>
              <a:t> </a:t>
            </a:r>
            <a:r>
              <a:rPr lang="en-US" sz="2400" dirty="0" err="1"/>
              <a:t>comportamentali</a:t>
            </a:r>
            <a:endParaRPr lang="en-US" sz="2400" dirty="0"/>
          </a:p>
          <a:p>
            <a:pPr marL="571500" indent="-571500">
              <a:buFont typeface="Arial" panose="020B0604020202020204" pitchFamily="34" charset="0"/>
              <a:buChar char="•"/>
            </a:pPr>
            <a:r>
              <a:rPr lang="en-US" sz="2400" dirty="0" err="1"/>
              <a:t>Miglior</a:t>
            </a:r>
            <a:r>
              <a:rPr lang="en-US" sz="2400" dirty="0"/>
              <a:t> </a:t>
            </a:r>
            <a:r>
              <a:rPr lang="en-US" sz="2400" dirty="0" err="1"/>
              <a:t>qualità</a:t>
            </a:r>
            <a:r>
              <a:rPr lang="en-US" sz="2400" dirty="0"/>
              <a:t> di vita</a:t>
            </a:r>
          </a:p>
        </p:txBody>
      </p:sp>
    </p:spTree>
    <p:extLst>
      <p:ext uri="{BB962C8B-B14F-4D97-AF65-F5344CB8AC3E}">
        <p14:creationId xmlns:p14="http://schemas.microsoft.com/office/powerpoint/2010/main" val="3220510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1968F1-60D2-4D3E-99D6-4C9B313C1C6C}"/>
              </a:ext>
            </a:extLst>
          </p:cNvPr>
          <p:cNvSpPr>
            <a:spLocks noGrp="1"/>
          </p:cNvSpPr>
          <p:nvPr>
            <p:ph type="title"/>
          </p:nvPr>
        </p:nvSpPr>
        <p:spPr>
          <a:xfrm>
            <a:off x="494251" y="2220377"/>
            <a:ext cx="4977361" cy="2417245"/>
          </a:xfrm>
        </p:spPr>
        <p:txBody>
          <a:bodyPr>
            <a:normAutofit/>
          </a:bodyPr>
          <a:lstStyle/>
          <a:p>
            <a:r>
              <a:rPr lang="it-IT" sz="4000" dirty="0"/>
              <a:t>Trattamento di Terapia Occupazionale</a:t>
            </a:r>
          </a:p>
        </p:txBody>
      </p:sp>
      <p:graphicFrame>
        <p:nvGraphicFramePr>
          <p:cNvPr id="5" name="Segnaposto contenuto 2">
            <a:extLst>
              <a:ext uri="{FF2B5EF4-FFF2-40B4-BE49-F238E27FC236}">
                <a16:creationId xmlns:a16="http://schemas.microsoft.com/office/drawing/2014/main" id="{3970B0F9-03AA-A727-6EA7-C6B3720BCE6F}"/>
              </a:ext>
            </a:extLst>
          </p:cNvPr>
          <p:cNvGraphicFramePr>
            <a:graphicFrameLocks noGrp="1"/>
          </p:cNvGraphicFramePr>
          <p:nvPr>
            <p:ph idx="1"/>
            <p:extLst>
              <p:ext uri="{D42A27DB-BD31-4B8C-83A1-F6EECF244321}">
                <p14:modId xmlns:p14="http://schemas.microsoft.com/office/powerpoint/2010/main" val="870558093"/>
              </p:ext>
            </p:extLst>
          </p:nvPr>
        </p:nvGraphicFramePr>
        <p:xfrm>
          <a:off x="5530335" y="1157681"/>
          <a:ext cx="5783510" cy="4957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738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E87E36-C040-48F6-8A1E-8D8B1E315D6F}"/>
              </a:ext>
            </a:extLst>
          </p:cNvPr>
          <p:cNvSpPr>
            <a:spLocks noGrp="1"/>
          </p:cNvSpPr>
          <p:nvPr>
            <p:ph type="title"/>
          </p:nvPr>
        </p:nvSpPr>
        <p:spPr>
          <a:xfrm>
            <a:off x="6412091" y="501651"/>
            <a:ext cx="4395340" cy="1716255"/>
          </a:xfrm>
        </p:spPr>
        <p:txBody>
          <a:bodyPr anchor="b">
            <a:normAutofit/>
          </a:bodyPr>
          <a:lstStyle/>
          <a:p>
            <a:r>
              <a:rPr lang="it-IT" sz="5400" u="sng" dirty="0"/>
              <a:t>BADL</a:t>
            </a:r>
          </a:p>
        </p:txBody>
      </p:sp>
      <p:pic>
        <p:nvPicPr>
          <p:cNvPr id="7" name="Graphic 6" descr="Doccia">
            <a:extLst>
              <a:ext uri="{FF2B5EF4-FFF2-40B4-BE49-F238E27FC236}">
                <a16:creationId xmlns:a16="http://schemas.microsoft.com/office/drawing/2014/main" id="{BB634356-1D76-8A40-3575-D7F5853F25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79143" y="818188"/>
            <a:ext cx="5221625" cy="5221625"/>
          </a:xfrm>
          <a:prstGeom prst="rect">
            <a:avLst/>
          </a:prstGeom>
        </p:spPr>
      </p:pic>
      <p:sp>
        <p:nvSpPr>
          <p:cNvPr id="3" name="Segnaposto contenuto 2">
            <a:extLst>
              <a:ext uri="{FF2B5EF4-FFF2-40B4-BE49-F238E27FC236}">
                <a16:creationId xmlns:a16="http://schemas.microsoft.com/office/drawing/2014/main" id="{C790179D-4C51-4C32-A09A-5BB6AFE93949}"/>
              </a:ext>
            </a:extLst>
          </p:cNvPr>
          <p:cNvSpPr>
            <a:spLocks noGrp="1"/>
          </p:cNvSpPr>
          <p:nvPr>
            <p:ph idx="1"/>
          </p:nvPr>
        </p:nvSpPr>
        <p:spPr>
          <a:xfrm>
            <a:off x="6165035" y="2413337"/>
            <a:ext cx="4642396" cy="4138443"/>
          </a:xfrm>
        </p:spPr>
        <p:txBody>
          <a:bodyPr anchor="t">
            <a:normAutofit/>
          </a:bodyPr>
          <a:lstStyle/>
          <a:p>
            <a:r>
              <a:rPr lang="it-IT" sz="2400" dirty="0"/>
              <a:t>Vestirsi </a:t>
            </a:r>
          </a:p>
          <a:p>
            <a:r>
              <a:rPr lang="it-IT" sz="2400" dirty="0"/>
              <a:t>Uso dei servizi</a:t>
            </a:r>
          </a:p>
          <a:p>
            <a:r>
              <a:rPr lang="it-IT" sz="2400" dirty="0"/>
              <a:t>Spostamenti funzionali</a:t>
            </a:r>
          </a:p>
          <a:p>
            <a:r>
              <a:rPr lang="it-IT" sz="2400" dirty="0"/>
              <a:t>Continenza</a:t>
            </a:r>
          </a:p>
          <a:p>
            <a:r>
              <a:rPr lang="it-IT" sz="2400" dirty="0"/>
              <a:t>Alimentazione </a:t>
            </a:r>
          </a:p>
        </p:txBody>
      </p:sp>
    </p:spTree>
    <p:extLst>
      <p:ext uri="{BB962C8B-B14F-4D97-AF65-F5344CB8AC3E}">
        <p14:creationId xmlns:p14="http://schemas.microsoft.com/office/powerpoint/2010/main" val="3178890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E87E36-C040-48F6-8A1E-8D8B1E315D6F}"/>
              </a:ext>
            </a:extLst>
          </p:cNvPr>
          <p:cNvSpPr>
            <a:spLocks noGrp="1"/>
          </p:cNvSpPr>
          <p:nvPr>
            <p:ph type="title"/>
          </p:nvPr>
        </p:nvSpPr>
        <p:spPr>
          <a:xfrm>
            <a:off x="6412091" y="501651"/>
            <a:ext cx="4395340" cy="1716255"/>
          </a:xfrm>
        </p:spPr>
        <p:txBody>
          <a:bodyPr anchor="b">
            <a:normAutofit/>
          </a:bodyPr>
          <a:lstStyle/>
          <a:p>
            <a:r>
              <a:rPr lang="it-IT" sz="5400" u="sng" dirty="0"/>
              <a:t>BADL</a:t>
            </a:r>
          </a:p>
        </p:txBody>
      </p:sp>
      <p:pic>
        <p:nvPicPr>
          <p:cNvPr id="7" name="Graphic 6" descr="Doccia">
            <a:extLst>
              <a:ext uri="{FF2B5EF4-FFF2-40B4-BE49-F238E27FC236}">
                <a16:creationId xmlns:a16="http://schemas.microsoft.com/office/drawing/2014/main" id="{BB634356-1D76-8A40-3575-D7F5853F25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79143" y="818188"/>
            <a:ext cx="5221625" cy="5221625"/>
          </a:xfrm>
          <a:prstGeom prst="rect">
            <a:avLst/>
          </a:prstGeom>
        </p:spPr>
      </p:pic>
      <p:sp>
        <p:nvSpPr>
          <p:cNvPr id="3" name="Segnaposto contenuto 2">
            <a:extLst>
              <a:ext uri="{FF2B5EF4-FFF2-40B4-BE49-F238E27FC236}">
                <a16:creationId xmlns:a16="http://schemas.microsoft.com/office/drawing/2014/main" id="{C790179D-4C51-4C32-A09A-5BB6AFE93949}"/>
              </a:ext>
            </a:extLst>
          </p:cNvPr>
          <p:cNvSpPr>
            <a:spLocks noGrp="1"/>
          </p:cNvSpPr>
          <p:nvPr>
            <p:ph idx="1"/>
          </p:nvPr>
        </p:nvSpPr>
        <p:spPr>
          <a:xfrm>
            <a:off x="6165035" y="2413337"/>
            <a:ext cx="4642396" cy="4152563"/>
          </a:xfrm>
        </p:spPr>
        <p:txBody>
          <a:bodyPr anchor="t">
            <a:normAutofit/>
          </a:bodyPr>
          <a:lstStyle/>
          <a:p>
            <a:r>
              <a:rPr lang="it-IT" sz="2400" dirty="0"/>
              <a:t>Vestirsi ✔</a:t>
            </a:r>
          </a:p>
          <a:p>
            <a:r>
              <a:rPr lang="it-IT" sz="2400" dirty="0"/>
              <a:t>Uso dei servizi ✔</a:t>
            </a:r>
          </a:p>
          <a:p>
            <a:r>
              <a:rPr lang="it-IT" sz="2400" dirty="0"/>
              <a:t>Spostamenti funzionali ✔</a:t>
            </a:r>
          </a:p>
          <a:p>
            <a:r>
              <a:rPr lang="it-IT" sz="2400" dirty="0"/>
              <a:t>Continenza ✔</a:t>
            </a:r>
          </a:p>
          <a:p>
            <a:r>
              <a:rPr lang="it-IT" sz="2400" dirty="0"/>
              <a:t>Alimentazione ✔</a:t>
            </a:r>
          </a:p>
          <a:p>
            <a:pPr marL="0" indent="0">
              <a:buNone/>
            </a:pPr>
            <a:endParaRPr lang="it-IT" sz="2400" dirty="0"/>
          </a:p>
          <a:p>
            <a:pPr marL="0" indent="0">
              <a:buNone/>
            </a:pPr>
            <a:r>
              <a:rPr lang="it-IT" b="1" dirty="0"/>
              <a:t>Autonomia completa </a:t>
            </a:r>
            <a:endParaRPr lang="it-IT" sz="2400" b="1" dirty="0"/>
          </a:p>
        </p:txBody>
      </p:sp>
    </p:spTree>
    <p:extLst>
      <p:ext uri="{BB962C8B-B14F-4D97-AF65-F5344CB8AC3E}">
        <p14:creationId xmlns:p14="http://schemas.microsoft.com/office/powerpoint/2010/main" val="327006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305A6B-EE66-4835-8C47-CC4304A07715}"/>
              </a:ext>
            </a:extLst>
          </p:cNvPr>
          <p:cNvSpPr>
            <a:spLocks noGrp="1"/>
          </p:cNvSpPr>
          <p:nvPr>
            <p:ph type="title"/>
          </p:nvPr>
        </p:nvSpPr>
        <p:spPr>
          <a:xfrm>
            <a:off x="1314061" y="692616"/>
            <a:ext cx="9804918" cy="1325563"/>
          </a:xfrm>
        </p:spPr>
        <p:txBody>
          <a:bodyPr>
            <a:normAutofit/>
          </a:bodyPr>
          <a:lstStyle/>
          <a:p>
            <a:r>
              <a:rPr lang="it-IT" sz="6600" u="sng" dirty="0">
                <a:solidFill>
                  <a:schemeClr val="tx1"/>
                </a:solidFill>
              </a:rPr>
              <a:t>IADL</a:t>
            </a:r>
          </a:p>
        </p:txBody>
      </p:sp>
      <p:graphicFrame>
        <p:nvGraphicFramePr>
          <p:cNvPr id="5" name="Segnaposto contenuto 2">
            <a:extLst>
              <a:ext uri="{FF2B5EF4-FFF2-40B4-BE49-F238E27FC236}">
                <a16:creationId xmlns:a16="http://schemas.microsoft.com/office/drawing/2014/main" id="{141033AB-1524-5878-F81B-838A55C63949}"/>
              </a:ext>
            </a:extLst>
          </p:cNvPr>
          <p:cNvGraphicFramePr>
            <a:graphicFrameLocks noGrp="1"/>
          </p:cNvGraphicFramePr>
          <p:nvPr>
            <p:ph idx="1"/>
            <p:extLst>
              <p:ext uri="{D42A27DB-BD31-4B8C-83A1-F6EECF244321}">
                <p14:modId xmlns:p14="http://schemas.microsoft.com/office/powerpoint/2010/main" val="2496896195"/>
              </p:ext>
            </p:extLst>
          </p:nvPr>
        </p:nvGraphicFramePr>
        <p:xfrm>
          <a:off x="958720" y="181404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8085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B9B782-852E-4284-BE62-F772F911B991}"/>
              </a:ext>
            </a:extLst>
          </p:cNvPr>
          <p:cNvSpPr>
            <a:spLocks noGrp="1"/>
          </p:cNvSpPr>
          <p:nvPr>
            <p:ph type="title"/>
          </p:nvPr>
        </p:nvSpPr>
        <p:spPr>
          <a:xfrm>
            <a:off x="692664" y="125835"/>
            <a:ext cx="4575622" cy="3765286"/>
          </a:xfrm>
        </p:spPr>
        <p:txBody>
          <a:bodyPr anchor="ctr">
            <a:normAutofit/>
          </a:bodyPr>
          <a:lstStyle/>
          <a:p>
            <a:r>
              <a:rPr lang="it-IT" sz="5000" u="sng" dirty="0">
                <a:solidFill>
                  <a:schemeClr val="tx1"/>
                </a:solidFill>
              </a:rPr>
              <a:t>Attività significative</a:t>
            </a:r>
          </a:p>
        </p:txBody>
      </p:sp>
      <p:sp>
        <p:nvSpPr>
          <p:cNvPr id="3" name="Segnaposto contenuto 2">
            <a:extLst>
              <a:ext uri="{FF2B5EF4-FFF2-40B4-BE49-F238E27FC236}">
                <a16:creationId xmlns:a16="http://schemas.microsoft.com/office/drawing/2014/main" id="{8CE145EE-13BC-464A-82F3-DE1D9D501431}"/>
              </a:ext>
            </a:extLst>
          </p:cNvPr>
          <p:cNvSpPr>
            <a:spLocks noGrp="1"/>
          </p:cNvSpPr>
          <p:nvPr>
            <p:ph idx="1"/>
          </p:nvPr>
        </p:nvSpPr>
        <p:spPr>
          <a:xfrm>
            <a:off x="6067320" y="381935"/>
            <a:ext cx="5491619" cy="5974415"/>
          </a:xfrm>
        </p:spPr>
        <p:txBody>
          <a:bodyPr anchor="ctr">
            <a:normAutofit/>
          </a:bodyPr>
          <a:lstStyle/>
          <a:p>
            <a:pPr marL="0" indent="0">
              <a:buNone/>
            </a:pPr>
            <a:endParaRPr lang="it-IT" sz="1800" dirty="0"/>
          </a:p>
          <a:p>
            <a:pPr marL="0" indent="0">
              <a:buNone/>
            </a:pPr>
            <a:endParaRPr lang="it-IT" sz="1800" dirty="0"/>
          </a:p>
          <a:p>
            <a:pPr marL="0" indent="0">
              <a:buNone/>
            </a:pPr>
            <a:endParaRPr lang="it-IT" sz="2000" dirty="0"/>
          </a:p>
          <a:p>
            <a:r>
              <a:rPr lang="it-IT" sz="2000" b="1" dirty="0"/>
              <a:t>Cura di sé </a:t>
            </a:r>
            <a:r>
              <a:rPr lang="it-IT" sz="2000" dirty="0"/>
              <a:t>-&gt; Tagliare la barba</a:t>
            </a:r>
          </a:p>
          <a:p>
            <a:r>
              <a:rPr lang="it-IT" sz="2000" dirty="0"/>
              <a:t>Attività di </a:t>
            </a:r>
            <a:r>
              <a:rPr lang="it-IT" sz="2000" b="1" dirty="0"/>
              <a:t>cucina</a:t>
            </a:r>
            <a:r>
              <a:rPr lang="it-IT" sz="2000" dirty="0"/>
              <a:t> </a:t>
            </a:r>
          </a:p>
          <a:p>
            <a:r>
              <a:rPr lang="it-IT" sz="2000" dirty="0"/>
              <a:t>Utilizzo del </a:t>
            </a:r>
            <a:r>
              <a:rPr lang="it-IT" sz="2000" b="1" dirty="0"/>
              <a:t>computer </a:t>
            </a:r>
          </a:p>
          <a:p>
            <a:pPr marL="0" indent="0">
              <a:buNone/>
            </a:pPr>
            <a:endParaRPr lang="it-IT" sz="2000" dirty="0"/>
          </a:p>
          <a:p>
            <a:pPr marL="0" indent="0">
              <a:buNone/>
            </a:pPr>
            <a:r>
              <a:rPr lang="it-IT" sz="2000" b="1" dirty="0"/>
              <a:t>Intervento basato sul </a:t>
            </a:r>
            <a:r>
              <a:rPr lang="it-IT" sz="2000" b="1" dirty="0" err="1"/>
              <a:t>Taylored</a:t>
            </a:r>
            <a:r>
              <a:rPr lang="it-IT" sz="2000" b="1" dirty="0"/>
              <a:t> Activity Program </a:t>
            </a:r>
            <a:r>
              <a:rPr lang="it-IT" sz="2000" dirty="0"/>
              <a:t>(TAP)</a:t>
            </a:r>
          </a:p>
        </p:txBody>
      </p:sp>
    </p:spTree>
    <p:extLst>
      <p:ext uri="{BB962C8B-B14F-4D97-AF65-F5344CB8AC3E}">
        <p14:creationId xmlns:p14="http://schemas.microsoft.com/office/powerpoint/2010/main" val="427463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23C2F4-2D6F-45A5-5A7A-6D08DB0E18B5}"/>
              </a:ext>
            </a:extLst>
          </p:cNvPr>
          <p:cNvSpPr>
            <a:spLocks noGrp="1"/>
          </p:cNvSpPr>
          <p:nvPr>
            <p:ph type="title"/>
          </p:nvPr>
        </p:nvSpPr>
        <p:spPr/>
        <p:txBody>
          <a:bodyPr/>
          <a:lstStyle/>
          <a:p>
            <a:r>
              <a:rPr lang="it-IT" dirty="0"/>
              <a:t>Arrivo in struttura</a:t>
            </a:r>
          </a:p>
        </p:txBody>
      </p:sp>
      <p:sp>
        <p:nvSpPr>
          <p:cNvPr id="3" name="Segnaposto contenuto 2">
            <a:extLst>
              <a:ext uri="{FF2B5EF4-FFF2-40B4-BE49-F238E27FC236}">
                <a16:creationId xmlns:a16="http://schemas.microsoft.com/office/drawing/2014/main" id="{2E4923DA-1C89-69D5-FEBF-175C9CE0D5FD}"/>
              </a:ext>
            </a:extLst>
          </p:cNvPr>
          <p:cNvSpPr>
            <a:spLocks noGrp="1"/>
          </p:cNvSpPr>
          <p:nvPr>
            <p:ph idx="1"/>
          </p:nvPr>
        </p:nvSpPr>
        <p:spPr/>
        <p:txBody>
          <a:bodyPr/>
          <a:lstStyle/>
          <a:p>
            <a:r>
              <a:rPr lang="it-IT" dirty="0"/>
              <a:t>Il sig. Mario arriva in reparto accompagnato dal caregiver amministratore di sostegno, è in carrozzina e contenuto con fascia addominale, visibilmente rallentato.</a:t>
            </a:r>
          </a:p>
          <a:p>
            <a:r>
              <a:rPr lang="it-IT" dirty="0"/>
              <a:t>Nella lettera di dimissione della struttura di provenienza si rileva l’uso di multiple contenzioni (</a:t>
            </a:r>
            <a:r>
              <a:rPr lang="it-IT" dirty="0" err="1"/>
              <a:t>spondine</a:t>
            </a:r>
            <a:r>
              <a:rPr lang="it-IT" dirty="0"/>
              <a:t> al letto, fascia addominale al letto e fascia addominale in carrozzina). Il rischio di cadute è estremamente alto.</a:t>
            </a:r>
          </a:p>
        </p:txBody>
      </p:sp>
    </p:spTree>
    <p:extLst>
      <p:ext uri="{BB962C8B-B14F-4D97-AF65-F5344CB8AC3E}">
        <p14:creationId xmlns:p14="http://schemas.microsoft.com/office/powerpoint/2010/main" val="2380370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16649-968E-459D-BBB2-D76EB0A25F4D}"/>
              </a:ext>
            </a:extLst>
          </p:cNvPr>
          <p:cNvSpPr>
            <a:spLocks noGrp="1"/>
          </p:cNvSpPr>
          <p:nvPr>
            <p:ph type="title"/>
          </p:nvPr>
        </p:nvSpPr>
        <p:spPr>
          <a:xfrm>
            <a:off x="3506755" y="365125"/>
            <a:ext cx="7161245" cy="1325563"/>
          </a:xfrm>
        </p:spPr>
        <p:txBody>
          <a:bodyPr>
            <a:normAutofit/>
          </a:bodyPr>
          <a:lstStyle/>
          <a:p>
            <a:r>
              <a:rPr lang="it-IT" sz="3600">
                <a:solidFill>
                  <a:schemeClr val="bg1"/>
                </a:solidFill>
              </a:rPr>
              <a:t>Perché il TAP?</a:t>
            </a:r>
          </a:p>
        </p:txBody>
      </p:sp>
      <p:graphicFrame>
        <p:nvGraphicFramePr>
          <p:cNvPr id="24" name="Segnaposto contenuto 2">
            <a:extLst>
              <a:ext uri="{FF2B5EF4-FFF2-40B4-BE49-F238E27FC236}">
                <a16:creationId xmlns:a16="http://schemas.microsoft.com/office/drawing/2014/main" id="{FDA66EA7-0C0A-9804-E1A9-A1618463332B}"/>
              </a:ext>
            </a:extLst>
          </p:cNvPr>
          <p:cNvGraphicFramePr>
            <a:graphicFrameLocks noGrp="1"/>
          </p:cNvGraphicFramePr>
          <p:nvPr>
            <p:ph idx="1"/>
            <p:extLst>
              <p:ext uri="{D42A27DB-BD31-4B8C-83A1-F6EECF244321}">
                <p14:modId xmlns:p14="http://schemas.microsoft.com/office/powerpoint/2010/main" val="2279611167"/>
              </p:ext>
            </p:extLst>
          </p:nvPr>
        </p:nvGraphicFramePr>
        <p:xfrm>
          <a:off x="721453" y="1208015"/>
          <a:ext cx="10632347" cy="4968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062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15E0F7-4333-404D-99DE-27774D0835EC}"/>
              </a:ext>
            </a:extLst>
          </p:cNvPr>
          <p:cNvSpPr>
            <a:spLocks noGrp="1"/>
          </p:cNvSpPr>
          <p:nvPr>
            <p:ph type="title"/>
          </p:nvPr>
        </p:nvSpPr>
        <p:spPr>
          <a:xfrm>
            <a:off x="167780" y="637437"/>
            <a:ext cx="4251303" cy="5583126"/>
          </a:xfrm>
        </p:spPr>
        <p:txBody>
          <a:bodyPr>
            <a:normAutofit/>
          </a:bodyPr>
          <a:lstStyle/>
          <a:p>
            <a:pPr algn="r"/>
            <a:r>
              <a:rPr lang="it-IT" sz="5600" dirty="0"/>
              <a:t>Specifiche del metodo</a:t>
            </a:r>
          </a:p>
        </p:txBody>
      </p:sp>
      <p:graphicFrame>
        <p:nvGraphicFramePr>
          <p:cNvPr id="5" name="Segnaposto contenuto 2">
            <a:extLst>
              <a:ext uri="{FF2B5EF4-FFF2-40B4-BE49-F238E27FC236}">
                <a16:creationId xmlns:a16="http://schemas.microsoft.com/office/drawing/2014/main" id="{5350D6F4-D2B6-0572-7D11-D48A157F77EC}"/>
              </a:ext>
            </a:extLst>
          </p:cNvPr>
          <p:cNvGraphicFramePr>
            <a:graphicFrameLocks noGrp="1"/>
          </p:cNvGraphicFramePr>
          <p:nvPr>
            <p:ph idx="1"/>
            <p:extLst>
              <p:ext uri="{D42A27DB-BD31-4B8C-83A1-F6EECF244321}">
                <p14:modId xmlns:p14="http://schemas.microsoft.com/office/powerpoint/2010/main" val="475255953"/>
              </p:ext>
            </p:extLst>
          </p:nvPr>
        </p:nvGraphicFramePr>
        <p:xfrm>
          <a:off x="4915949" y="729842"/>
          <a:ext cx="6437851" cy="5930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piè di pagina 2">
            <a:extLst>
              <a:ext uri="{FF2B5EF4-FFF2-40B4-BE49-F238E27FC236}">
                <a16:creationId xmlns:a16="http://schemas.microsoft.com/office/drawing/2014/main" id="{8D5725C9-1E36-4CA3-92E8-7B5A7D52D784}"/>
              </a:ext>
            </a:extLst>
          </p:cNvPr>
          <p:cNvSpPr>
            <a:spLocks noGrp="1"/>
          </p:cNvSpPr>
          <p:nvPr>
            <p:ph type="ftr" sz="quarter" idx="11"/>
          </p:nvPr>
        </p:nvSpPr>
        <p:spPr>
          <a:xfrm>
            <a:off x="0" y="6527564"/>
            <a:ext cx="5819311" cy="365125"/>
          </a:xfrm>
        </p:spPr>
        <p:txBody>
          <a:bodyPr/>
          <a:lstStyle/>
          <a:p>
            <a:pPr algn="l"/>
            <a:r>
              <a:rPr lang="en-US" sz="600" dirty="0"/>
              <a:t>https://www.ncbi.nlm.nih.gov/pmc/articles/PMC6436117/</a:t>
            </a:r>
            <a:br>
              <a:rPr lang="en-US" sz="600" dirty="0"/>
            </a:br>
            <a:r>
              <a:rPr lang="en-US" sz="600" dirty="0"/>
              <a:t>http://www.grg-bs.it/usr_files/eventi/journal_club/59/29-6-2018-Pozzi.pdf </a:t>
            </a:r>
          </a:p>
        </p:txBody>
      </p:sp>
    </p:spTree>
    <p:extLst>
      <p:ext uri="{BB962C8B-B14F-4D97-AF65-F5344CB8AC3E}">
        <p14:creationId xmlns:p14="http://schemas.microsoft.com/office/powerpoint/2010/main" val="525466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FE0E3C-B542-4F52-A607-0CB2ADF6475A}"/>
              </a:ext>
            </a:extLst>
          </p:cNvPr>
          <p:cNvSpPr>
            <a:spLocks noGrp="1"/>
          </p:cNvSpPr>
          <p:nvPr>
            <p:ph type="title"/>
          </p:nvPr>
        </p:nvSpPr>
        <p:spPr>
          <a:xfrm>
            <a:off x="3506755" y="365125"/>
            <a:ext cx="7161245" cy="1325563"/>
          </a:xfrm>
        </p:spPr>
        <p:txBody>
          <a:bodyPr>
            <a:normAutofit/>
          </a:bodyPr>
          <a:lstStyle/>
          <a:p>
            <a:r>
              <a:rPr lang="it-IT" sz="3600">
                <a:solidFill>
                  <a:schemeClr val="bg1"/>
                </a:solidFill>
              </a:rPr>
              <a:t>Nel caso di Giovanni…</a:t>
            </a:r>
          </a:p>
        </p:txBody>
      </p:sp>
      <p:graphicFrame>
        <p:nvGraphicFramePr>
          <p:cNvPr id="7" name="Tabella 7">
            <a:extLst>
              <a:ext uri="{FF2B5EF4-FFF2-40B4-BE49-F238E27FC236}">
                <a16:creationId xmlns:a16="http://schemas.microsoft.com/office/drawing/2014/main" id="{874B7A4C-822A-4751-BD62-31AA0254316C}"/>
              </a:ext>
            </a:extLst>
          </p:cNvPr>
          <p:cNvGraphicFramePr>
            <a:graphicFrameLocks noGrp="1"/>
          </p:cNvGraphicFramePr>
          <p:nvPr>
            <p:ph idx="1"/>
          </p:nvPr>
        </p:nvGraphicFramePr>
        <p:xfrm>
          <a:off x="245705" y="1559215"/>
          <a:ext cx="11700589" cy="4398713"/>
        </p:xfrm>
        <a:graphic>
          <a:graphicData uri="http://schemas.openxmlformats.org/drawingml/2006/table">
            <a:tbl>
              <a:tblPr firstRow="1" bandRow="1">
                <a:tableStyleId>{5C22544A-7EE6-4342-B048-85BDC9FD1C3A}</a:tableStyleId>
              </a:tblPr>
              <a:tblGrid>
                <a:gridCol w="2111601">
                  <a:extLst>
                    <a:ext uri="{9D8B030D-6E8A-4147-A177-3AD203B41FA5}">
                      <a16:colId xmlns:a16="http://schemas.microsoft.com/office/drawing/2014/main" val="938603018"/>
                    </a:ext>
                  </a:extLst>
                </a:gridCol>
                <a:gridCol w="3140197">
                  <a:extLst>
                    <a:ext uri="{9D8B030D-6E8A-4147-A177-3AD203B41FA5}">
                      <a16:colId xmlns:a16="http://schemas.microsoft.com/office/drawing/2014/main" val="1845286799"/>
                    </a:ext>
                  </a:extLst>
                </a:gridCol>
                <a:gridCol w="2974693">
                  <a:extLst>
                    <a:ext uri="{9D8B030D-6E8A-4147-A177-3AD203B41FA5}">
                      <a16:colId xmlns:a16="http://schemas.microsoft.com/office/drawing/2014/main" val="622484489"/>
                    </a:ext>
                  </a:extLst>
                </a:gridCol>
                <a:gridCol w="3474098">
                  <a:extLst>
                    <a:ext uri="{9D8B030D-6E8A-4147-A177-3AD203B41FA5}">
                      <a16:colId xmlns:a16="http://schemas.microsoft.com/office/drawing/2014/main" val="369167409"/>
                    </a:ext>
                  </a:extLst>
                </a:gridCol>
              </a:tblGrid>
              <a:tr h="659412">
                <a:tc>
                  <a:txBody>
                    <a:bodyPr/>
                    <a:lstStyle/>
                    <a:p>
                      <a:r>
                        <a:rPr lang="it-IT" sz="2200"/>
                        <a:t>ATTIVITÀ </a:t>
                      </a:r>
                    </a:p>
                  </a:txBody>
                  <a:tcPr marL="112825" marR="112825" marT="56413" marB="56413"/>
                </a:tc>
                <a:tc>
                  <a:txBody>
                    <a:bodyPr/>
                    <a:lstStyle/>
                    <a:p>
                      <a:r>
                        <a:rPr lang="it-IT" sz="2200"/>
                        <a:t>PRE-INTERVENTO</a:t>
                      </a:r>
                    </a:p>
                  </a:txBody>
                  <a:tcPr marL="112825" marR="112825" marT="56413" marB="56413"/>
                </a:tc>
                <a:tc>
                  <a:txBody>
                    <a:bodyPr/>
                    <a:lstStyle/>
                    <a:p>
                      <a:r>
                        <a:rPr lang="it-IT" sz="2200"/>
                        <a:t>INTERVENTO</a:t>
                      </a:r>
                    </a:p>
                  </a:txBody>
                  <a:tcPr marL="112825" marR="112825" marT="56413" marB="56413"/>
                </a:tc>
                <a:tc>
                  <a:txBody>
                    <a:bodyPr/>
                    <a:lstStyle/>
                    <a:p>
                      <a:r>
                        <a:rPr lang="it-IT" sz="2200"/>
                        <a:t>POST-INTERVENTO</a:t>
                      </a:r>
                    </a:p>
                  </a:txBody>
                  <a:tcPr marL="112825" marR="112825" marT="56413" marB="56413"/>
                </a:tc>
                <a:extLst>
                  <a:ext uri="{0D108BD9-81ED-4DB2-BD59-A6C34878D82A}">
                    <a16:rowId xmlns:a16="http://schemas.microsoft.com/office/drawing/2014/main" val="3675584627"/>
                  </a:ext>
                </a:extLst>
              </a:tr>
              <a:tr h="2101703">
                <a:tc>
                  <a:txBody>
                    <a:bodyPr/>
                    <a:lstStyle/>
                    <a:p>
                      <a:r>
                        <a:rPr lang="it-IT" sz="1700" dirty="0"/>
                        <a:t/>
                      </a:r>
                      <a:br>
                        <a:rPr lang="it-IT" sz="1700" dirty="0"/>
                      </a:br>
                      <a:r>
                        <a:rPr lang="it-IT" sz="1700" i="0" u="sng" dirty="0"/>
                        <a:t>Tagliare la barba</a:t>
                      </a:r>
                      <a:br>
                        <a:rPr lang="it-IT" sz="1700" i="0" u="sng" dirty="0"/>
                      </a:br>
                      <a:r>
                        <a:rPr lang="it-IT" sz="1700" i="0" u="sng" dirty="0"/>
                        <a:t/>
                      </a:r>
                      <a:br>
                        <a:rPr lang="it-IT" sz="1700" i="0" u="sng" dirty="0"/>
                      </a:br>
                      <a:r>
                        <a:rPr lang="it-IT" sz="1700" i="0" u="sng" dirty="0"/>
                        <a:t>Attività di cucina</a:t>
                      </a:r>
                    </a:p>
                  </a:txBody>
                  <a:tcPr marL="112825" marR="112825" marT="56413" marB="56413"/>
                </a:tc>
                <a:tc>
                  <a:txBody>
                    <a:bodyPr/>
                    <a:lstStyle/>
                    <a:p>
                      <a:r>
                        <a:rPr lang="it-IT" sz="1700"/>
                        <a:t>- Necessaria </a:t>
                      </a:r>
                      <a:r>
                        <a:rPr lang="it-IT" sz="1700" b="1"/>
                        <a:t>preparazione ambientale </a:t>
                      </a:r>
                      <a:r>
                        <a:rPr lang="it-IT" sz="1700"/>
                        <a:t>e degli strumenti</a:t>
                      </a:r>
                      <a:br>
                        <a:rPr lang="it-IT" sz="1700"/>
                      </a:br>
                      <a:r>
                        <a:rPr lang="it-IT" sz="1700"/>
                        <a:t>- Necessaria </a:t>
                      </a:r>
                      <a:r>
                        <a:rPr lang="it-IT" sz="1700" b="1"/>
                        <a:t>guida verbale e fisica</a:t>
                      </a:r>
                      <a:r>
                        <a:rPr lang="it-IT" sz="2200"/>
                        <a:t/>
                      </a:r>
                      <a:br>
                        <a:rPr lang="it-IT" sz="2200"/>
                      </a:br>
                      <a:r>
                        <a:rPr lang="it-IT" sz="1700"/>
                        <a:t>- Attività </a:t>
                      </a:r>
                      <a:r>
                        <a:rPr lang="it-IT" sz="1700" b="1"/>
                        <a:t>poco sicura</a:t>
                      </a:r>
                      <a:endParaRPr lang="it-IT" sz="2200" b="1"/>
                    </a:p>
                  </a:txBody>
                  <a:tcPr marL="112825" marR="112825" marT="56413" marB="56413"/>
                </a:tc>
                <a:tc>
                  <a:txBody>
                    <a:bodyPr/>
                    <a:lstStyle/>
                    <a:p>
                      <a:pPr marL="0" indent="0">
                        <a:buFontTx/>
                        <a:buNone/>
                      </a:pPr>
                      <a:r>
                        <a:rPr lang="it-IT" sz="1700" b="0" dirty="0"/>
                        <a:t>- </a:t>
                      </a:r>
                      <a:r>
                        <a:rPr lang="it-IT" sz="1700" b="1" dirty="0"/>
                        <a:t>Adattamento ambientale </a:t>
                      </a:r>
                      <a:br>
                        <a:rPr lang="it-IT" sz="1700" b="1" dirty="0"/>
                      </a:br>
                      <a:r>
                        <a:rPr lang="it-IT" sz="1700" b="1" dirty="0"/>
                        <a:t>- Approccio </a:t>
                      </a:r>
                      <a:r>
                        <a:rPr lang="it-IT" sz="1700" b="1" dirty="0" err="1"/>
                        <a:t>Errorless</a:t>
                      </a:r>
                      <a:r>
                        <a:rPr lang="it-IT" sz="1700" b="1" dirty="0"/>
                        <a:t> </a:t>
                      </a:r>
                    </a:p>
                    <a:p>
                      <a:pPr marL="0" indent="0">
                        <a:buFontTx/>
                        <a:buNone/>
                      </a:pPr>
                      <a:endParaRPr lang="it-IT" sz="1700" b="0" dirty="0"/>
                    </a:p>
                    <a:p>
                      <a:pPr marL="0" indent="0">
                        <a:buFontTx/>
                        <a:buNone/>
                      </a:pPr>
                      <a:endParaRPr lang="it-IT" sz="1700" b="0" dirty="0"/>
                    </a:p>
                  </a:txBody>
                  <a:tcPr marL="112825" marR="112825" marT="56413" marB="56413"/>
                </a:tc>
                <a:tc>
                  <a:txBody>
                    <a:bodyPr/>
                    <a:lstStyle/>
                    <a:p>
                      <a:r>
                        <a:rPr lang="it-IT" sz="1700"/>
                        <a:t>- </a:t>
                      </a:r>
                      <a:r>
                        <a:rPr lang="it-IT" sz="1700" b="1"/>
                        <a:t>Individuazione autonoma </a:t>
                      </a:r>
                      <a:r>
                        <a:rPr lang="it-IT" sz="1700"/>
                        <a:t>degli strumenti </a:t>
                      </a:r>
                      <a:br>
                        <a:rPr lang="it-IT" sz="1700"/>
                      </a:br>
                      <a:r>
                        <a:rPr lang="it-IT" sz="1700"/>
                        <a:t>- Solo </a:t>
                      </a:r>
                      <a:r>
                        <a:rPr lang="it-IT" sz="1700" b="1"/>
                        <a:t>supervisione</a:t>
                      </a:r>
                      <a:br>
                        <a:rPr lang="it-IT" sz="1700" b="1"/>
                      </a:br>
                      <a:r>
                        <a:rPr lang="it-IT" sz="1700" b="1"/>
                        <a:t>- </a:t>
                      </a:r>
                      <a:r>
                        <a:rPr lang="it-IT" sz="1700" b="0"/>
                        <a:t>Attività </a:t>
                      </a:r>
                      <a:r>
                        <a:rPr lang="it-IT" sz="1700" b="1"/>
                        <a:t>sicura</a:t>
                      </a:r>
                    </a:p>
                  </a:txBody>
                  <a:tcPr marL="112825" marR="112825" marT="56413" marB="56413"/>
                </a:tc>
                <a:extLst>
                  <a:ext uri="{0D108BD9-81ED-4DB2-BD59-A6C34878D82A}">
                    <a16:rowId xmlns:a16="http://schemas.microsoft.com/office/drawing/2014/main" val="1074950270"/>
                  </a:ext>
                </a:extLst>
              </a:tr>
              <a:tr h="1637598">
                <a:tc>
                  <a:txBody>
                    <a:bodyPr/>
                    <a:lstStyle/>
                    <a:p>
                      <a:r>
                        <a:rPr lang="it-IT" sz="1700" dirty="0"/>
                        <a:t/>
                      </a:r>
                      <a:br>
                        <a:rPr lang="it-IT" sz="1700" dirty="0"/>
                      </a:br>
                      <a:r>
                        <a:rPr lang="it-IT" sz="1700" u="sng" dirty="0"/>
                        <a:t>Utilizzo del computer</a:t>
                      </a:r>
                    </a:p>
                  </a:txBody>
                  <a:tcPr marL="112825" marR="112825" marT="56413" marB="56413"/>
                </a:tc>
                <a:tc>
                  <a:txBody>
                    <a:bodyPr/>
                    <a:lstStyle/>
                    <a:p>
                      <a:r>
                        <a:rPr lang="it-IT" sz="2200" dirty="0"/>
                        <a:t>- </a:t>
                      </a:r>
                      <a:r>
                        <a:rPr lang="it-IT" sz="1700" b="1" dirty="0"/>
                        <a:t>Preparazione</a:t>
                      </a:r>
                      <a:r>
                        <a:rPr lang="it-IT" sz="1700" dirty="0"/>
                        <a:t> dello </a:t>
                      </a:r>
                      <a:r>
                        <a:rPr lang="it-IT" sz="1700" b="1" dirty="0"/>
                        <a:t>strumento</a:t>
                      </a:r>
                      <a:r>
                        <a:rPr lang="it-IT" sz="1700" dirty="0"/>
                        <a:t/>
                      </a:r>
                      <a:br>
                        <a:rPr lang="it-IT" sz="1700" dirty="0"/>
                      </a:br>
                      <a:r>
                        <a:rPr lang="it-IT" sz="1700" dirty="0"/>
                        <a:t>- </a:t>
                      </a:r>
                      <a:r>
                        <a:rPr lang="it-IT" sz="1700" b="1" dirty="0"/>
                        <a:t>Guida verbale </a:t>
                      </a:r>
                      <a:r>
                        <a:rPr lang="it-IT" sz="1700" b="0" dirty="0"/>
                        <a:t>e</a:t>
                      </a:r>
                      <a:r>
                        <a:rPr lang="it-IT" sz="1700" b="1" dirty="0"/>
                        <a:t> fisica</a:t>
                      </a:r>
                      <a:endParaRPr lang="it-IT" sz="2200" b="1" dirty="0"/>
                    </a:p>
                  </a:txBody>
                  <a:tcPr marL="112825" marR="112825" marT="56413" marB="56413"/>
                </a:tc>
                <a:tc>
                  <a:txBody>
                    <a:bodyPr/>
                    <a:lstStyle/>
                    <a:p>
                      <a:r>
                        <a:rPr lang="it-IT" sz="1700" dirty="0"/>
                        <a:t>- </a:t>
                      </a:r>
                      <a:r>
                        <a:rPr lang="it-IT" sz="1700" b="1" dirty="0"/>
                        <a:t>Strategia compensativa </a:t>
                      </a:r>
                      <a:r>
                        <a:rPr lang="it-IT" sz="1700" dirty="0"/>
                        <a:t>(indicazioni scritte per l’utilizzo)</a:t>
                      </a:r>
                      <a:br>
                        <a:rPr lang="it-IT" sz="1700" dirty="0"/>
                      </a:br>
                      <a:r>
                        <a:rPr lang="it-IT" sz="1700" dirty="0"/>
                        <a:t>- </a:t>
                      </a:r>
                      <a:r>
                        <a:rPr lang="it-IT" sz="1700" b="1" dirty="0"/>
                        <a:t> Approccio </a:t>
                      </a:r>
                      <a:r>
                        <a:rPr lang="it-IT" sz="1700" b="1" dirty="0" err="1"/>
                        <a:t>Errorless</a:t>
                      </a:r>
                      <a:r>
                        <a:rPr lang="it-IT" sz="1700" b="1" dirty="0"/>
                        <a:t> </a:t>
                      </a:r>
                      <a:endParaRPr lang="it-IT" sz="1700" dirty="0"/>
                    </a:p>
                  </a:txBody>
                  <a:tcPr marL="112825" marR="112825" marT="56413" marB="56413"/>
                </a:tc>
                <a:tc>
                  <a:txBody>
                    <a:bodyPr/>
                    <a:lstStyle/>
                    <a:p>
                      <a:r>
                        <a:rPr lang="it-IT" sz="1700" dirty="0"/>
                        <a:t>- </a:t>
                      </a:r>
                      <a:r>
                        <a:rPr lang="it-IT" sz="1700" b="1" dirty="0"/>
                        <a:t>Autonomo</a:t>
                      </a:r>
                      <a:r>
                        <a:rPr lang="it-IT" sz="1700" dirty="0"/>
                        <a:t> nell’</a:t>
                      </a:r>
                      <a:r>
                        <a:rPr lang="it-IT" sz="1700" b="1" dirty="0"/>
                        <a:t>accensione</a:t>
                      </a:r>
                      <a:r>
                        <a:rPr lang="it-IT" sz="1700" dirty="0"/>
                        <a:t> dello strumento e nell’</a:t>
                      </a:r>
                      <a:r>
                        <a:rPr lang="it-IT" sz="1700" b="1" dirty="0"/>
                        <a:t>apertura</a:t>
                      </a:r>
                      <a:r>
                        <a:rPr lang="it-IT" sz="1700" dirty="0"/>
                        <a:t> </a:t>
                      </a:r>
                      <a:r>
                        <a:rPr lang="it-IT" sz="1700" b="1" dirty="0"/>
                        <a:t>del file</a:t>
                      </a:r>
                      <a:r>
                        <a:rPr lang="it-IT" sz="1700" dirty="0"/>
                        <a:t/>
                      </a:r>
                      <a:br>
                        <a:rPr lang="it-IT" sz="1700" dirty="0"/>
                      </a:br>
                      <a:r>
                        <a:rPr lang="it-IT" sz="1700" dirty="0"/>
                        <a:t>- </a:t>
                      </a:r>
                      <a:r>
                        <a:rPr lang="it-IT" sz="1700" b="1" dirty="0"/>
                        <a:t>guida verbale</a:t>
                      </a:r>
                    </a:p>
                  </a:txBody>
                  <a:tcPr marL="112825" marR="112825" marT="56413" marB="56413"/>
                </a:tc>
                <a:extLst>
                  <a:ext uri="{0D108BD9-81ED-4DB2-BD59-A6C34878D82A}">
                    <a16:rowId xmlns:a16="http://schemas.microsoft.com/office/drawing/2014/main" val="3256196942"/>
                  </a:ext>
                </a:extLst>
              </a:tr>
            </a:tbl>
          </a:graphicData>
        </a:graphic>
      </p:graphicFrame>
    </p:spTree>
    <p:extLst>
      <p:ext uri="{BB962C8B-B14F-4D97-AF65-F5344CB8AC3E}">
        <p14:creationId xmlns:p14="http://schemas.microsoft.com/office/powerpoint/2010/main" val="2786503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Segnaposto contenuto 2">
            <a:extLst>
              <a:ext uri="{FF2B5EF4-FFF2-40B4-BE49-F238E27FC236}">
                <a16:creationId xmlns:a16="http://schemas.microsoft.com/office/drawing/2014/main" id="{42342B8A-97D9-52B9-976C-5FC1CC8F1246}"/>
              </a:ext>
            </a:extLst>
          </p:cNvPr>
          <p:cNvGraphicFramePr>
            <a:graphicFrameLocks noGrp="1"/>
          </p:cNvGraphicFramePr>
          <p:nvPr>
            <p:ph idx="1"/>
            <p:extLst>
              <p:ext uri="{D42A27DB-BD31-4B8C-83A1-F6EECF244321}">
                <p14:modId xmlns:p14="http://schemas.microsoft.com/office/powerpoint/2010/main" val="1728546687"/>
              </p:ext>
            </p:extLst>
          </p:nvPr>
        </p:nvGraphicFramePr>
        <p:xfrm>
          <a:off x="838200" y="-328989"/>
          <a:ext cx="10515600" cy="6838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nettore 2 6">
            <a:extLst>
              <a:ext uri="{FF2B5EF4-FFF2-40B4-BE49-F238E27FC236}">
                <a16:creationId xmlns:a16="http://schemas.microsoft.com/office/drawing/2014/main" id="{E4E079FB-7F8C-4F0A-839B-201D80C8D441}"/>
              </a:ext>
            </a:extLst>
          </p:cNvPr>
          <p:cNvCxnSpPr/>
          <p:nvPr/>
        </p:nvCxnSpPr>
        <p:spPr>
          <a:xfrm>
            <a:off x="6084815" y="2578217"/>
            <a:ext cx="0" cy="40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ttore 2 21">
            <a:extLst>
              <a:ext uri="{FF2B5EF4-FFF2-40B4-BE49-F238E27FC236}">
                <a16:creationId xmlns:a16="http://schemas.microsoft.com/office/drawing/2014/main" id="{FB1086B2-D5C8-4182-89E1-4374738553A3}"/>
              </a:ext>
            </a:extLst>
          </p:cNvPr>
          <p:cNvCxnSpPr/>
          <p:nvPr/>
        </p:nvCxnSpPr>
        <p:spPr>
          <a:xfrm>
            <a:off x="6096000" y="3860800"/>
            <a:ext cx="0" cy="40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744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39022" y="1296516"/>
            <a:ext cx="5231273" cy="1188720"/>
          </a:xfrm>
        </p:spPr>
        <p:txBody>
          <a:bodyPr>
            <a:normAutofit fontScale="90000"/>
          </a:bodyPr>
          <a:lstStyle/>
          <a:p>
            <a:r>
              <a:rPr lang="it-IT" dirty="0"/>
              <a:t>ricordiamoci che la cura della persona con demenza è in continuo movimento…</a:t>
            </a:r>
          </a:p>
        </p:txBody>
      </p:sp>
      <p:pic>
        <p:nvPicPr>
          <p:cNvPr id="2050" name="Picture 2" descr="Il fiume Taglia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491" y="3041302"/>
            <a:ext cx="5285638" cy="35237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asi sui fiu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2" y="1296516"/>
            <a:ext cx="5268543" cy="5268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0.wp.com/www.fondazionegermani.it/site/wp-content/uploads/2022/09/Manifesto-3-Ottobre-2022-725x1024.jpg"/>
          <p:cNvPicPr>
            <a:picLocks noChangeAspect="1" noChangeArrowheads="1"/>
          </p:cNvPicPr>
          <p:nvPr/>
        </p:nvPicPr>
        <p:blipFill rotWithShape="1">
          <a:blip r:embed="rId4">
            <a:extLst>
              <a:ext uri="{28A0092B-C50C-407E-A947-70E740481C1C}">
                <a14:useLocalDpi xmlns:a14="http://schemas.microsoft.com/office/drawing/2010/main" val="0"/>
              </a:ext>
            </a:extLst>
          </a:blip>
          <a:srcRect t="59170" r="67673" b="18634"/>
          <a:stretch/>
        </p:blipFill>
        <p:spPr bwMode="auto">
          <a:xfrm>
            <a:off x="10793830" y="170959"/>
            <a:ext cx="1233200" cy="1125557"/>
          </a:xfrm>
          <a:prstGeom prst="ellipse">
            <a:avLst/>
          </a:prstGeom>
          <a:ln w="63500" cap="rnd">
            <a:solidFill>
              <a:schemeClr val="accent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63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3ACDD6-0C6C-A83C-D21C-687528A90A1C}"/>
              </a:ext>
            </a:extLst>
          </p:cNvPr>
          <p:cNvSpPr>
            <a:spLocks noGrp="1"/>
          </p:cNvSpPr>
          <p:nvPr>
            <p:ph type="title"/>
          </p:nvPr>
        </p:nvSpPr>
        <p:spPr/>
        <p:txBody>
          <a:bodyPr/>
          <a:lstStyle/>
          <a:p>
            <a:r>
              <a:rPr lang="it-IT" dirty="0"/>
              <a:t>anamnesi famigliare e sociale</a:t>
            </a:r>
          </a:p>
        </p:txBody>
      </p:sp>
      <p:sp>
        <p:nvSpPr>
          <p:cNvPr id="3" name="Segnaposto contenuto 2">
            <a:extLst>
              <a:ext uri="{FF2B5EF4-FFF2-40B4-BE49-F238E27FC236}">
                <a16:creationId xmlns:a16="http://schemas.microsoft.com/office/drawing/2014/main" id="{C639F4A3-E87B-AB51-856F-197E31A83291}"/>
              </a:ext>
            </a:extLst>
          </p:cNvPr>
          <p:cNvSpPr>
            <a:spLocks noGrp="1"/>
          </p:cNvSpPr>
          <p:nvPr>
            <p:ph idx="1"/>
          </p:nvPr>
        </p:nvSpPr>
        <p:spPr/>
        <p:txBody>
          <a:bodyPr/>
          <a:lstStyle/>
          <a:p>
            <a:r>
              <a:rPr lang="it-IT" dirty="0"/>
              <a:t>Mario è celibe, non ha figli</a:t>
            </a:r>
          </a:p>
          <a:p>
            <a:r>
              <a:rPr lang="it-IT" dirty="0"/>
              <a:t>Scolarità elementare</a:t>
            </a:r>
          </a:p>
          <a:p>
            <a:r>
              <a:rPr lang="it-IT" dirty="0"/>
              <a:t>Ex panettiere, ora in pensione</a:t>
            </a:r>
          </a:p>
          <a:p>
            <a:r>
              <a:rPr lang="it-IT" dirty="0"/>
              <a:t>Ha vissuto con la madre fino alla sua morte, avvenuta nel 2009.</a:t>
            </a:r>
          </a:p>
          <a:p>
            <a:r>
              <a:rPr lang="it-IT" dirty="0"/>
              <a:t>L’unico </a:t>
            </a:r>
            <a:r>
              <a:rPr lang="it-IT" dirty="0" err="1"/>
              <a:t>caregiver</a:t>
            </a:r>
            <a:r>
              <a:rPr lang="it-IT" dirty="0"/>
              <a:t> è un cugino, nominato ADS</a:t>
            </a:r>
          </a:p>
          <a:p>
            <a:r>
              <a:rPr lang="it-IT" dirty="0"/>
              <a:t>Dalla diagnosi di Malattia di Alzheimer (2021) era assistito solo durante le ore diurne al domicilio</a:t>
            </a:r>
          </a:p>
        </p:txBody>
      </p:sp>
    </p:spTree>
    <p:extLst>
      <p:ext uri="{BB962C8B-B14F-4D97-AF65-F5344CB8AC3E}">
        <p14:creationId xmlns:p14="http://schemas.microsoft.com/office/powerpoint/2010/main" val="175379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EB35F0-459D-6A5C-C497-77A5205E841F}"/>
              </a:ext>
            </a:extLst>
          </p:cNvPr>
          <p:cNvSpPr>
            <a:spLocks noGrp="1"/>
          </p:cNvSpPr>
          <p:nvPr>
            <p:ph type="title"/>
          </p:nvPr>
        </p:nvSpPr>
        <p:spPr/>
        <p:txBody>
          <a:bodyPr/>
          <a:lstStyle/>
          <a:p>
            <a:r>
              <a:rPr lang="it-IT" dirty="0"/>
              <a:t>Anamnesi fisiologica (prima del precedente ricovero)</a:t>
            </a:r>
          </a:p>
        </p:txBody>
      </p:sp>
      <p:sp>
        <p:nvSpPr>
          <p:cNvPr id="3" name="Segnaposto contenuto 2">
            <a:extLst>
              <a:ext uri="{FF2B5EF4-FFF2-40B4-BE49-F238E27FC236}">
                <a16:creationId xmlns:a16="http://schemas.microsoft.com/office/drawing/2014/main" id="{AB9B74EC-EAEB-40F3-7128-47ED74F0A360}"/>
              </a:ext>
            </a:extLst>
          </p:cNvPr>
          <p:cNvSpPr>
            <a:spLocks noGrp="1"/>
          </p:cNvSpPr>
          <p:nvPr>
            <p:ph idx="1"/>
          </p:nvPr>
        </p:nvSpPr>
        <p:spPr/>
        <p:txBody>
          <a:bodyPr/>
          <a:lstStyle/>
          <a:p>
            <a:r>
              <a:rPr lang="it-IT" dirty="0"/>
              <a:t> Abitudini alimentari: nutrizione con cibi morbidi, non disfagia</a:t>
            </a:r>
          </a:p>
          <a:p>
            <a:r>
              <a:rPr lang="it-IT" dirty="0"/>
              <a:t>Si alimenta autonomamente</a:t>
            </a:r>
          </a:p>
          <a:p>
            <a:r>
              <a:rPr lang="it-IT" dirty="0"/>
              <a:t>Beve circa ½ litro di vino al giorno, ex fumatore</a:t>
            </a:r>
          </a:p>
          <a:p>
            <a:r>
              <a:rPr lang="it-IT" dirty="0"/>
              <a:t>Alvo stitico, continente</a:t>
            </a:r>
          </a:p>
          <a:p>
            <a:r>
              <a:rPr lang="it-IT" dirty="0"/>
              <a:t>Diuresi regolare, continente </a:t>
            </a:r>
          </a:p>
          <a:p>
            <a:r>
              <a:rPr lang="it-IT" dirty="0"/>
              <a:t>Necessita di aiuto per </a:t>
            </a:r>
            <a:r>
              <a:rPr lang="it-IT" dirty="0" smtClean="0"/>
              <a:t>l’igiene e </a:t>
            </a:r>
            <a:r>
              <a:rPr lang="it-IT" dirty="0"/>
              <a:t>l’abbigliamento</a:t>
            </a:r>
          </a:p>
          <a:p>
            <a:r>
              <a:rPr lang="it-IT" dirty="0"/>
              <a:t>Esegue i passaggi posturali/trasferimenti e deambula per brevi tratti con supervisione</a:t>
            </a:r>
          </a:p>
          <a:p>
            <a:r>
              <a:rPr lang="it-IT" dirty="0"/>
              <a:t>Cadute frequenti</a:t>
            </a:r>
          </a:p>
          <a:p>
            <a:endParaRPr lang="it-IT" dirty="0"/>
          </a:p>
        </p:txBody>
      </p:sp>
    </p:spTree>
    <p:extLst>
      <p:ext uri="{BB962C8B-B14F-4D97-AF65-F5344CB8AC3E}">
        <p14:creationId xmlns:p14="http://schemas.microsoft.com/office/powerpoint/2010/main" val="274361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7852C8-AA31-84C4-5DB7-2170DD18CBEF}"/>
              </a:ext>
            </a:extLst>
          </p:cNvPr>
          <p:cNvSpPr>
            <a:spLocks noGrp="1"/>
          </p:cNvSpPr>
          <p:nvPr>
            <p:ph type="title"/>
          </p:nvPr>
        </p:nvSpPr>
        <p:spPr/>
        <p:txBody>
          <a:bodyPr/>
          <a:lstStyle/>
          <a:p>
            <a:r>
              <a:rPr lang="it-IT" dirty="0"/>
              <a:t>Anamnesi patologica remota</a:t>
            </a:r>
          </a:p>
        </p:txBody>
      </p:sp>
      <p:sp>
        <p:nvSpPr>
          <p:cNvPr id="3" name="Segnaposto contenuto 2">
            <a:extLst>
              <a:ext uri="{FF2B5EF4-FFF2-40B4-BE49-F238E27FC236}">
                <a16:creationId xmlns:a16="http://schemas.microsoft.com/office/drawing/2014/main" id="{FD14B3A3-B910-8D30-BD03-FACF0D55FB0D}"/>
              </a:ext>
            </a:extLst>
          </p:cNvPr>
          <p:cNvSpPr>
            <a:spLocks noGrp="1"/>
          </p:cNvSpPr>
          <p:nvPr>
            <p:ph idx="1"/>
          </p:nvPr>
        </p:nvSpPr>
        <p:spPr/>
        <p:txBody>
          <a:bodyPr/>
          <a:lstStyle/>
          <a:p>
            <a:r>
              <a:rPr lang="it-IT" dirty="0"/>
              <a:t>Disturbo Neuro-Cognitivo Maggiore esordito nel 2020</a:t>
            </a:r>
          </a:p>
          <a:p>
            <a:r>
              <a:rPr lang="it-IT" dirty="0"/>
              <a:t>Iter diagnostico: RMN encefalo-PET-DFG, EEG, Esame liquorale</a:t>
            </a:r>
          </a:p>
          <a:p>
            <a:r>
              <a:rPr lang="it-IT" dirty="0"/>
              <a:t>Affetto da ipertensione arteriosa</a:t>
            </a:r>
          </a:p>
          <a:p>
            <a:r>
              <a:rPr lang="it-IT" dirty="0"/>
              <a:t>Blocco Atrio-Ventricolare di 2 grado</a:t>
            </a:r>
          </a:p>
          <a:p>
            <a:r>
              <a:rPr lang="it-IT" dirty="0"/>
              <a:t>Prostatectomia nel 2008</a:t>
            </a:r>
          </a:p>
          <a:p>
            <a:r>
              <a:rPr lang="it-IT" dirty="0"/>
              <a:t>Disturbi del cammino in </a:t>
            </a:r>
            <a:r>
              <a:rPr lang="it-IT" dirty="0" err="1"/>
              <a:t>poliartrosi</a:t>
            </a:r>
            <a:endParaRPr lang="it-IT" dirty="0"/>
          </a:p>
        </p:txBody>
      </p:sp>
    </p:spTree>
    <p:extLst>
      <p:ext uri="{BB962C8B-B14F-4D97-AF65-F5344CB8AC3E}">
        <p14:creationId xmlns:p14="http://schemas.microsoft.com/office/powerpoint/2010/main" val="48071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178935-E426-8470-8677-1ABC1498420E}"/>
              </a:ext>
            </a:extLst>
          </p:cNvPr>
          <p:cNvSpPr>
            <a:spLocks noGrp="1"/>
          </p:cNvSpPr>
          <p:nvPr>
            <p:ph type="title"/>
          </p:nvPr>
        </p:nvSpPr>
        <p:spPr/>
        <p:txBody>
          <a:bodyPr/>
          <a:lstStyle/>
          <a:p>
            <a:r>
              <a:rPr lang="it-IT" dirty="0"/>
              <a:t>Anamnesi patologica prossima</a:t>
            </a:r>
          </a:p>
        </p:txBody>
      </p:sp>
      <p:sp>
        <p:nvSpPr>
          <p:cNvPr id="3" name="Segnaposto contenuto 2">
            <a:extLst>
              <a:ext uri="{FF2B5EF4-FFF2-40B4-BE49-F238E27FC236}">
                <a16:creationId xmlns:a16="http://schemas.microsoft.com/office/drawing/2014/main" id="{D00F5E51-DD9B-C84F-F162-FD2D26687E26}"/>
              </a:ext>
            </a:extLst>
          </p:cNvPr>
          <p:cNvSpPr>
            <a:spLocks noGrp="1"/>
          </p:cNvSpPr>
          <p:nvPr>
            <p:ph idx="1"/>
          </p:nvPr>
        </p:nvSpPr>
        <p:spPr/>
        <p:txBody>
          <a:bodyPr/>
          <a:lstStyle/>
          <a:p>
            <a:r>
              <a:rPr lang="it-IT" dirty="0"/>
              <a:t>Nei due mesi antecedenti la richiesta di istituzionalizzazione insorgenza  al domicilio di espressioni comportamentali: sintomi psicotici ( idee di riferimento, </a:t>
            </a:r>
            <a:r>
              <a:rPr lang="it-IT" dirty="0" err="1"/>
              <a:t>dispercezioni</a:t>
            </a:r>
            <a:r>
              <a:rPr lang="it-IT" dirty="0"/>
              <a:t> visive ), affaccendamento e </a:t>
            </a:r>
            <a:r>
              <a:rPr lang="it-IT" dirty="0" err="1"/>
              <a:t>wandering</a:t>
            </a:r>
            <a:r>
              <a:rPr lang="it-IT" dirty="0"/>
              <a:t> con uscite di casa durante la notte, facile irritabilità con aggressività fisica  se contraddetto, insonnia.</a:t>
            </a:r>
          </a:p>
        </p:txBody>
      </p:sp>
    </p:spTree>
    <p:extLst>
      <p:ext uri="{BB962C8B-B14F-4D97-AF65-F5344CB8AC3E}">
        <p14:creationId xmlns:p14="http://schemas.microsoft.com/office/powerpoint/2010/main" val="61952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742CF-2601-877C-EC92-E4FD70E58AEE}"/>
              </a:ext>
            </a:extLst>
          </p:cNvPr>
          <p:cNvSpPr>
            <a:spLocks noGrp="1"/>
          </p:cNvSpPr>
          <p:nvPr>
            <p:ph type="title"/>
          </p:nvPr>
        </p:nvSpPr>
        <p:spPr/>
        <p:txBody>
          <a:bodyPr/>
          <a:lstStyle/>
          <a:p>
            <a:r>
              <a:rPr lang="it-IT" dirty="0"/>
              <a:t>Anamnesi farmacologica all’ingresso    </a:t>
            </a:r>
          </a:p>
        </p:txBody>
      </p:sp>
      <p:sp>
        <p:nvSpPr>
          <p:cNvPr id="3" name="Segnaposto contenuto 2">
            <a:extLst>
              <a:ext uri="{FF2B5EF4-FFF2-40B4-BE49-F238E27FC236}">
                <a16:creationId xmlns:a16="http://schemas.microsoft.com/office/drawing/2014/main" id="{FDA35E06-462C-1CCF-2242-F32179189CD1}"/>
              </a:ext>
            </a:extLst>
          </p:cNvPr>
          <p:cNvSpPr>
            <a:spLocks noGrp="1"/>
          </p:cNvSpPr>
          <p:nvPr>
            <p:ph idx="1"/>
          </p:nvPr>
        </p:nvSpPr>
        <p:spPr/>
        <p:txBody>
          <a:bodyPr>
            <a:normAutofit/>
          </a:bodyPr>
          <a:lstStyle/>
          <a:p>
            <a:r>
              <a:rPr lang="it-IT" dirty="0"/>
              <a:t>QUETIAPINA RP 50 mg ore 8</a:t>
            </a:r>
          </a:p>
          <a:p>
            <a:r>
              <a:rPr lang="it-IT" dirty="0" err="1"/>
              <a:t>Trazodone</a:t>
            </a:r>
            <a:r>
              <a:rPr lang="it-IT" dirty="0"/>
              <a:t> 75 mg RP 1/3 </a:t>
            </a:r>
            <a:r>
              <a:rPr lang="it-IT" dirty="0" err="1"/>
              <a:t>cp</a:t>
            </a:r>
            <a:r>
              <a:rPr lang="it-IT" dirty="0"/>
              <a:t> ore 19</a:t>
            </a:r>
          </a:p>
          <a:p>
            <a:r>
              <a:rPr lang="it-IT" dirty="0"/>
              <a:t>Diazepam 8 gttx3</a:t>
            </a:r>
          </a:p>
          <a:p>
            <a:r>
              <a:rPr lang="it-IT" dirty="0" err="1"/>
              <a:t>Promazina</a:t>
            </a:r>
            <a:r>
              <a:rPr lang="it-IT" dirty="0"/>
              <a:t> 10 gtt ore 16</a:t>
            </a:r>
          </a:p>
          <a:p>
            <a:r>
              <a:rPr lang="it-IT" dirty="0" err="1"/>
              <a:t>Aloperidolo</a:t>
            </a:r>
            <a:r>
              <a:rPr lang="it-IT" dirty="0"/>
              <a:t> 1 mg ore 19</a:t>
            </a:r>
          </a:p>
          <a:p>
            <a:r>
              <a:rPr lang="it-IT" dirty="0" err="1"/>
              <a:t>Ramipril</a:t>
            </a:r>
            <a:r>
              <a:rPr lang="it-IT" dirty="0"/>
              <a:t> 5 mg ½ </a:t>
            </a:r>
            <a:r>
              <a:rPr lang="it-IT" dirty="0" err="1"/>
              <a:t>cp</a:t>
            </a:r>
            <a:r>
              <a:rPr lang="it-IT" dirty="0"/>
              <a:t> ore 19</a:t>
            </a:r>
          </a:p>
          <a:p>
            <a:r>
              <a:rPr lang="it-IT" dirty="0" err="1"/>
              <a:t>Colecalciferolo</a:t>
            </a:r>
            <a:r>
              <a:rPr lang="it-IT" dirty="0"/>
              <a:t> 100,000 15 gg 1v. </a:t>
            </a:r>
            <a:r>
              <a:rPr lang="it-IT" dirty="0" err="1"/>
              <a:t>sett</a:t>
            </a:r>
            <a:endParaRPr lang="it-IT" dirty="0"/>
          </a:p>
          <a:p>
            <a:endParaRPr lang="it-IT" dirty="0"/>
          </a:p>
          <a:p>
            <a:endParaRPr lang="it-IT" dirty="0"/>
          </a:p>
        </p:txBody>
      </p:sp>
    </p:spTree>
    <p:extLst>
      <p:ext uri="{BB962C8B-B14F-4D97-AF65-F5344CB8AC3E}">
        <p14:creationId xmlns:p14="http://schemas.microsoft.com/office/powerpoint/2010/main" val="381425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64B3E0-7309-A9C0-5F6B-8C88A23A29F0}"/>
              </a:ext>
            </a:extLst>
          </p:cNvPr>
          <p:cNvSpPr>
            <a:spLocks noGrp="1"/>
          </p:cNvSpPr>
          <p:nvPr>
            <p:ph type="title"/>
          </p:nvPr>
        </p:nvSpPr>
        <p:spPr/>
        <p:txBody>
          <a:bodyPr/>
          <a:lstStyle/>
          <a:p>
            <a:r>
              <a:rPr lang="it-IT" dirty="0"/>
              <a:t>Indicazione alle contenzioni all’ingresso (dal reparto precedente)</a:t>
            </a:r>
          </a:p>
        </p:txBody>
      </p:sp>
      <p:sp>
        <p:nvSpPr>
          <p:cNvPr id="3" name="Segnaposto contenuto 2">
            <a:extLst>
              <a:ext uri="{FF2B5EF4-FFF2-40B4-BE49-F238E27FC236}">
                <a16:creationId xmlns:a16="http://schemas.microsoft.com/office/drawing/2014/main" id="{4CEDA3A0-0830-4FC7-2D55-348F15A4FD6C}"/>
              </a:ext>
            </a:extLst>
          </p:cNvPr>
          <p:cNvSpPr>
            <a:spLocks noGrp="1"/>
          </p:cNvSpPr>
          <p:nvPr>
            <p:ph idx="1"/>
          </p:nvPr>
        </p:nvSpPr>
        <p:spPr/>
        <p:txBody>
          <a:bodyPr/>
          <a:lstStyle/>
          <a:p>
            <a:r>
              <a:rPr lang="it-IT" dirty="0"/>
              <a:t>Doppie </a:t>
            </a:r>
            <a:r>
              <a:rPr lang="it-IT" dirty="0" err="1"/>
              <a:t>spondine</a:t>
            </a:r>
            <a:r>
              <a:rPr lang="it-IT" dirty="0"/>
              <a:t> al letto, fascia al letto e fascia addominale in sedia</a:t>
            </a:r>
          </a:p>
        </p:txBody>
      </p:sp>
    </p:spTree>
    <p:extLst>
      <p:ext uri="{BB962C8B-B14F-4D97-AF65-F5344CB8AC3E}">
        <p14:creationId xmlns:p14="http://schemas.microsoft.com/office/powerpoint/2010/main" val="504405403"/>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4285945_TF67061901.potx" id="{6A5DB411-0334-42CC-943C-26D8CD585E08}" vid="{693D7C10-1912-4F35-8239-11B90C8A434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elements/1.1/"/>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{D35AF609-B557-4002-9FB0-D2A81B8B287F}tf67061901_win32</Template>
  <TotalTime>112</TotalTime>
  <Words>1498</Words>
  <Application>Microsoft Office PowerPoint</Application>
  <PresentationFormat>Widescreen</PresentationFormat>
  <Paragraphs>259</Paragraphs>
  <Slides>34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Calibri</vt:lpstr>
      <vt:lpstr>Franklin Gothic Book</vt:lpstr>
      <vt:lpstr>Franklin Gothic Demi</vt:lpstr>
      <vt:lpstr>Wingdings 2</vt:lpstr>
      <vt:lpstr>DividendVTI</vt:lpstr>
      <vt:lpstr>Presentazione standard di PowerPoint</vt:lpstr>
      <vt:lpstr>Caso clinico</vt:lpstr>
      <vt:lpstr>Arrivo in struttura</vt:lpstr>
      <vt:lpstr>anamnesi famigliare e sociale</vt:lpstr>
      <vt:lpstr>Anamnesi fisiologica (prima del precedente ricovero)</vt:lpstr>
      <vt:lpstr>Anamnesi patologica remota</vt:lpstr>
      <vt:lpstr>Anamnesi patologica prossima</vt:lpstr>
      <vt:lpstr>Anamnesi farmacologica all’ingresso    </vt:lpstr>
      <vt:lpstr>Indicazione alle contenzioni all’ingresso (dal reparto precedente)</vt:lpstr>
      <vt:lpstr>Valutazione Multidimensionale all’ingresso</vt:lpstr>
      <vt:lpstr>SCala BARTHEL INDEX</vt:lpstr>
      <vt:lpstr>Valutazione MULTIDIMENSIONALE:  AREA PSICOSOCIALE</vt:lpstr>
      <vt:lpstr>Progetto individuale e piano assistenziale</vt:lpstr>
      <vt:lpstr>Problemi rilevati (PROGETTO INDIVIDUALE PROVVISORIO)</vt:lpstr>
      <vt:lpstr>Obiettivi clinici (PRIMO PROGETTO INDIVIDUALE)</vt:lpstr>
      <vt:lpstr>Progetto individuale e piano assistenziale – AREa psicosociale</vt:lpstr>
      <vt:lpstr>Strategie d’equipe: area medica</vt:lpstr>
      <vt:lpstr>Strategie d’equipe: Area infermieristico-assistenziale</vt:lpstr>
      <vt:lpstr>Strategie: area riabilitativa</vt:lpstr>
      <vt:lpstr>Segni di ripresa</vt:lpstr>
      <vt:lpstr>Definitiva sospensione contenzione fisica</vt:lpstr>
      <vt:lpstr>…dopo tre mesi…</vt:lpstr>
      <vt:lpstr>NUOVA VALUTAZIONE ITEM SCALA DI BARTHEL SPECIFICI</vt:lpstr>
      <vt:lpstr>Terapista occupazionale</vt:lpstr>
      <vt:lpstr>Trattamento di Terapia Occupazionale</vt:lpstr>
      <vt:lpstr>BADL</vt:lpstr>
      <vt:lpstr>BADL</vt:lpstr>
      <vt:lpstr>IADL</vt:lpstr>
      <vt:lpstr>Attività significative</vt:lpstr>
      <vt:lpstr>Perché il TAP?</vt:lpstr>
      <vt:lpstr>Specifiche del metodo</vt:lpstr>
      <vt:lpstr>Nel caso di Giovanni…</vt:lpstr>
      <vt:lpstr>Presentazione standard di PowerPoint</vt:lpstr>
      <vt:lpstr>ricordiamoci che la cura della persona con demenza è in continuo movimento…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Lorenzo Ghidoni</dc:creator>
  <cp:lastModifiedBy>Arianna</cp:lastModifiedBy>
  <cp:revision>32</cp:revision>
  <dcterms:created xsi:type="dcterms:W3CDTF">2022-08-23T16:48:48Z</dcterms:created>
  <dcterms:modified xsi:type="dcterms:W3CDTF">2022-11-21T10:20:40Z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