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handoutMasterIdLst>
    <p:handoutMasterId r:id="rId18"/>
  </p:handoutMasterIdLst>
  <p:sldIdLst>
    <p:sldId id="256" r:id="rId2"/>
    <p:sldId id="261" r:id="rId3"/>
    <p:sldId id="262" r:id="rId4"/>
    <p:sldId id="273" r:id="rId5"/>
    <p:sldId id="274" r:id="rId6"/>
    <p:sldId id="259" r:id="rId7"/>
    <p:sldId id="263" r:id="rId8"/>
    <p:sldId id="278" r:id="rId9"/>
    <p:sldId id="264" r:id="rId10"/>
    <p:sldId id="265" r:id="rId11"/>
    <p:sldId id="275" r:id="rId12"/>
    <p:sldId id="266" r:id="rId13"/>
    <p:sldId id="276" r:id="rId14"/>
    <p:sldId id="277" r:id="rId15"/>
    <p:sldId id="279" r:id="rId16"/>
    <p:sldId id="257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47140-F0B0-4478-8F23-0B55BA567A8E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B29D1-4A82-42E5-BF68-1083D9A0C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38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1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77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3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71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2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2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86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17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90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03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7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7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6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4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5F26-2FD2-4233-B6D5-E5768BD5A3F1}" type="datetimeFigureOut">
              <a:rPr lang="it-IT" smtClean="0"/>
              <a:t>21/11/2022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C49D08-EF79-46A3-920D-7C093511A2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4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6061" y="196596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Eras Demi ITC" panose="020B0805030504020804" pitchFamily="34" charset="0"/>
              </a:rPr>
              <a:t>La presa in carico interdisciplinare in un reparto di cure intermedie: caso clinico</a:t>
            </a:r>
            <a:endParaRPr lang="it-IT" dirty="0">
              <a:latin typeface="Eras Demi ITC" panose="020B08050305040208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it-IT" dirty="0" err="1" smtClean="0"/>
              <a:t>Cdn</a:t>
            </a:r>
            <a:r>
              <a:rPr lang="it-IT" dirty="0" smtClean="0"/>
              <a:t> Enrica Sudati</a:t>
            </a:r>
          </a:p>
          <a:p>
            <a:pPr algn="r"/>
            <a:r>
              <a:rPr lang="it-IT" dirty="0" err="1" smtClean="0"/>
              <a:t>Cdn</a:t>
            </a:r>
            <a:r>
              <a:rPr lang="it-IT" dirty="0" smtClean="0"/>
              <a:t> Karen Ferrari</a:t>
            </a:r>
          </a:p>
          <a:p>
            <a:pPr algn="r"/>
            <a:r>
              <a:rPr lang="it-IT" dirty="0" smtClean="0"/>
              <a:t>TO Alessandra </a:t>
            </a:r>
            <a:r>
              <a:rPr lang="it-IT" dirty="0" err="1" smtClean="0"/>
              <a:t>Guarneri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5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ROGETTO INDIVIDUALE [Sola lettura] [Modalità di compatibilità] - Wor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24"/>
            <a:ext cx="12192000" cy="7589520"/>
          </a:xfrm>
        </p:spPr>
      </p:pic>
    </p:spTree>
    <p:extLst>
      <p:ext uri="{BB962C8B-B14F-4D97-AF65-F5344CB8AC3E}">
        <p14:creationId xmlns:p14="http://schemas.microsoft.com/office/powerpoint/2010/main" val="9617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235470"/>
              </p:ext>
            </p:extLst>
          </p:nvPr>
        </p:nvGraphicFramePr>
        <p:xfrm>
          <a:off x="0" y="0"/>
          <a:ext cx="12192000" cy="713742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063086">
                  <a:extLst>
                    <a:ext uri="{9D8B030D-6E8A-4147-A177-3AD203B41FA5}">
                      <a16:colId xmlns:a16="http://schemas.microsoft.com/office/drawing/2014/main" val="621101496"/>
                    </a:ext>
                  </a:extLst>
                </a:gridCol>
                <a:gridCol w="6543954">
                  <a:extLst>
                    <a:ext uri="{9D8B030D-6E8A-4147-A177-3AD203B41FA5}">
                      <a16:colId xmlns:a16="http://schemas.microsoft.com/office/drawing/2014/main" val="15513274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443922713"/>
                    </a:ext>
                  </a:extLst>
                </a:gridCol>
              </a:tblGrid>
              <a:tr h="715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AMBITO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FIGURE COINVOLTE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extLst>
                  <a:ext uri="{0D108BD9-81ED-4DB2-BD59-A6C34878D82A}">
                    <a16:rowId xmlns:a16="http://schemas.microsoft.com/office/drawing/2014/main" val="2052382857"/>
                  </a:ext>
                </a:extLst>
              </a:tr>
              <a:tr h="1787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Deficit della cura di </a:t>
                      </a:r>
                      <a:r>
                        <a:rPr lang="it-IT" sz="1050" dirty="0" smtClean="0">
                          <a:effectLst/>
                        </a:rPr>
                        <a:t>sé</a:t>
                      </a:r>
                      <a:r>
                        <a:rPr lang="it-IT" sz="1050" baseline="0" dirty="0" smtClean="0">
                          <a:effectLst/>
                        </a:rPr>
                        <a:t>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Predisposizione </a:t>
                      </a:r>
                      <a:r>
                        <a:rPr lang="it-IT" sz="1050" dirty="0" err="1" smtClean="0">
                          <a:effectLst/>
                        </a:rPr>
                        <a:t>setting</a:t>
                      </a:r>
                      <a:r>
                        <a:rPr lang="it-IT" sz="1050" dirty="0" smtClean="0">
                          <a:effectLst/>
                        </a:rPr>
                        <a:t> ambientale</a:t>
                      </a:r>
                      <a:r>
                        <a:rPr lang="it-IT" sz="1050" baseline="0" dirty="0" smtClean="0">
                          <a:effectLst/>
                        </a:rPr>
                        <a:t> e il microclima in bagno e in stanza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Stimolare</a:t>
                      </a:r>
                      <a:r>
                        <a:rPr lang="it-IT" sz="1050" baseline="0" dirty="0" smtClean="0">
                          <a:effectLst/>
                        </a:rPr>
                        <a:t> la paziente </a:t>
                      </a:r>
                      <a:r>
                        <a:rPr lang="it-IT" sz="1050" dirty="0" smtClean="0">
                          <a:effectLst/>
                        </a:rPr>
                        <a:t>a </a:t>
                      </a:r>
                      <a:r>
                        <a:rPr lang="it-IT" sz="1050" dirty="0">
                          <a:effectLst/>
                        </a:rPr>
                        <a:t>provvedere </a:t>
                      </a:r>
                      <a:r>
                        <a:rPr lang="it-IT" sz="1050" dirty="0" smtClean="0">
                          <a:effectLst/>
                        </a:rPr>
                        <a:t>alla cura di sé in base alle abilità residue valutandole</a:t>
                      </a:r>
                      <a:r>
                        <a:rPr lang="it-IT" sz="1050" baseline="0" dirty="0" smtClean="0">
                          <a:effectLst/>
                        </a:rPr>
                        <a:t> durante il percorso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della cura della persona: pettinarsi, beauty, vestizione e svestizione, cura</a:t>
                      </a:r>
                      <a:r>
                        <a:rPr lang="it-IT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della protesi dentale</a:t>
                      </a:r>
                      <a:endParaRPr lang="it-I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INFERMIERE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extLst>
                  <a:ext uri="{0D108BD9-81ED-4DB2-BD59-A6C34878D82A}">
                    <a16:rowId xmlns:a16="http://schemas.microsoft.com/office/drawing/2014/main" val="2661065515"/>
                  </a:ext>
                </a:extLst>
              </a:tr>
              <a:tr h="2278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Miglioramento</a:t>
                      </a:r>
                      <a:r>
                        <a:rPr lang="it-IT" sz="1050" baseline="0" dirty="0" smtClean="0">
                          <a:effectLst/>
                        </a:rPr>
                        <a:t> delle abilità motorie: Trasferimenti e deambulazione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Training trasferimenti-passaggi posturali letto-sedia,</a:t>
                      </a:r>
                      <a:r>
                        <a:rPr lang="it-IT" sz="1050" baseline="0" dirty="0" smtClean="0">
                          <a:effectLst/>
                        </a:rPr>
                        <a:t> sedia-wc</a:t>
                      </a:r>
                      <a:endParaRPr lang="it-IT" sz="105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err="1" smtClean="0">
                          <a:effectLst/>
                        </a:rPr>
                        <a:t>Kinesi</a:t>
                      </a:r>
                      <a:r>
                        <a:rPr lang="it-IT" sz="1050" dirty="0" smtClean="0">
                          <a:effectLst/>
                        </a:rPr>
                        <a:t> attiva arti inferiori e superiori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Esercizi di verticalizzazione con doppio appoggio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Training deambulatorio con ausilio e assistenza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Deambulazione assistita</a:t>
                      </a:r>
                      <a:r>
                        <a:rPr lang="it-IT" sz="1050" baseline="0" dirty="0" smtClean="0">
                          <a:effectLst/>
                        </a:rPr>
                        <a:t> in reparto</a:t>
                      </a:r>
                      <a:endParaRPr lang="it-IT" sz="105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 Aumento dell’endurance</a:t>
                      </a:r>
                      <a:r>
                        <a:rPr lang="it-IT" sz="1050" baseline="0" dirty="0" smtClean="0">
                          <a:effectLst/>
                        </a:rPr>
                        <a:t> nel cammino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INFERMIERE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FISIATRA/ORTOPEDICO</a:t>
                      </a:r>
                    </a:p>
                  </a:txBody>
                  <a:tcPr marL="27935" marR="27935" marT="0" marB="0"/>
                </a:tc>
                <a:extLst>
                  <a:ext uri="{0D108BD9-81ED-4DB2-BD59-A6C34878D82A}">
                    <a16:rowId xmlns:a16="http://schemas.microsoft.com/office/drawing/2014/main" val="4003095710"/>
                  </a:ext>
                </a:extLst>
              </a:tr>
              <a:tr h="1226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Respirazione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Svezzamento</a:t>
                      </a:r>
                      <a:r>
                        <a:rPr lang="it-IT" sz="1050" baseline="0" dirty="0" smtClean="0">
                          <a:effectLst/>
                        </a:rPr>
                        <a:t> graduale dall’ossigeno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Ripresa graduale della mobilizzazione e in seguito della deambulazione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Terapia medica del caso</a:t>
                      </a:r>
                      <a:endParaRPr lang="it-IT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INFERMIERE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extLst>
                  <a:ext uri="{0D108BD9-81ED-4DB2-BD59-A6C34878D82A}">
                    <a16:rowId xmlns:a16="http://schemas.microsoft.com/office/drawing/2014/main" val="2734417584"/>
                  </a:ext>
                </a:extLst>
              </a:tr>
              <a:tr h="1129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Eliminazione urinaria compromessa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</a:rPr>
                        <a:t>Rimozione CV </a:t>
                      </a:r>
                      <a:endParaRPr lang="it-IT" sz="105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Educazione </a:t>
                      </a:r>
                      <a:r>
                        <a:rPr lang="it-IT" sz="1050" dirty="0">
                          <a:effectLst/>
                        </a:rPr>
                        <a:t>sanitaria al pz</a:t>
                      </a:r>
                      <a:r>
                        <a:rPr lang="it-IT" sz="1050" dirty="0" smtClean="0">
                          <a:effectLst/>
                        </a:rPr>
                        <a:t>.</a:t>
                      </a:r>
                      <a:endParaRPr lang="it-IT" sz="105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Ripresa dell’utilizzo del wc: minzione programmata, training dell’uso del wc</a:t>
                      </a:r>
                    </a:p>
                  </a:txBody>
                  <a:tcPr marL="27935" marR="279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INFERMIERE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35" marR="27935" marT="0" marB="0"/>
                </a:tc>
                <a:extLst>
                  <a:ext uri="{0D108BD9-81ED-4DB2-BD59-A6C34878D82A}">
                    <a16:rowId xmlns:a16="http://schemas.microsoft.com/office/drawing/2014/main" val="254343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0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93199"/>
              </p:ext>
            </p:extLst>
          </p:nvPr>
        </p:nvGraphicFramePr>
        <p:xfrm>
          <a:off x="2589212" y="446024"/>
          <a:ext cx="8915400" cy="60015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8004">
                  <a:extLst>
                    <a:ext uri="{9D8B030D-6E8A-4147-A177-3AD203B41FA5}">
                      <a16:colId xmlns:a16="http://schemas.microsoft.com/office/drawing/2014/main" val="2892587479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4424147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225674292"/>
                    </a:ext>
                  </a:extLst>
                </a:gridCol>
                <a:gridCol w="2177732">
                  <a:extLst>
                    <a:ext uri="{9D8B030D-6E8A-4147-A177-3AD203B41FA5}">
                      <a16:colId xmlns:a16="http://schemas.microsoft.com/office/drawing/2014/main" val="3240623153"/>
                    </a:ext>
                  </a:extLst>
                </a:gridCol>
              </a:tblGrid>
              <a:tr h="474472">
                <a:tc>
                  <a:txBody>
                    <a:bodyPr/>
                    <a:lstStyle/>
                    <a:p>
                      <a:r>
                        <a:rPr lang="it-IT" dirty="0" smtClean="0"/>
                        <a:t>ITEM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INGRESSO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INTERMEDIO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FINALE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IGIENE</a:t>
                      </a:r>
                      <a:r>
                        <a:rPr lang="it-IT" b="1" baseline="0" dirty="0" smtClean="0"/>
                        <a:t> PERSONALE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97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BAGNO DOCCIA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5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ALIMENTAZIONE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66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USO DEL GABINETTO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8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SCALE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4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ABBIGLIAMENTO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9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CONTINENZA URINARIA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47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CONTINENZA INTESTINALE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0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DEAMBULAZIONE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38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USO DELLA CARROZZINA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4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TRASFERIMENTO</a:t>
                      </a:r>
                      <a:r>
                        <a:rPr lang="it-IT" b="1" baseline="0" dirty="0" smtClean="0"/>
                        <a:t> LETTO CARROZZINA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42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4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6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Alla dimissione…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TINETTI: 15/30</a:t>
            </a:r>
          </a:p>
          <a:p>
            <a:r>
              <a:rPr lang="it-IT" dirty="0" smtClean="0"/>
              <a:t>BARTHEL: 42/100</a:t>
            </a:r>
          </a:p>
          <a:p>
            <a:r>
              <a:rPr lang="it-IT" dirty="0" smtClean="0"/>
              <a:t>MMSE: 17</a:t>
            </a:r>
          </a:p>
          <a:p>
            <a:r>
              <a:rPr lang="it-IT" dirty="0" smtClean="0"/>
              <a:t>SIC: moderatamente stabile</a:t>
            </a:r>
          </a:p>
          <a:p>
            <a:r>
              <a:rPr lang="it-IT" dirty="0" smtClean="0"/>
              <a:t>ICA 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70996"/>
              </p:ext>
            </p:extLst>
          </p:nvPr>
        </p:nvGraphicFramePr>
        <p:xfrm>
          <a:off x="3950208" y="3853822"/>
          <a:ext cx="5791200" cy="22860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01540084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965033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944299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1489051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811444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INDICE DI COMPLESSITA' ASSISTENZIALE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949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1) FUNZIONE CARDIOCIRCOLATORIA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4999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2) FUNZIONE RESPIRATORIA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1757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3) MEDICAZIONI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22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4) ALIMENTAZIONE - IDRATAZIONE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025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5) ELIMINAZIONE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0193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6) IGIENE E ABBIGLIAMENTO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9696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7) MOVIMENTO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7394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8) RIPOSO E SONNO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3240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9) SENSORIO E COMUNICAZIONE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22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10) AMBIENTE SICURO/SITUAZIONE SOCIALE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004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Esito di colonna maggiormente rappresentato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0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38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8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Alla dimissione…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Lettera di dimissione medica, infermieristica, </a:t>
            </a:r>
            <a:r>
              <a:rPr lang="it-IT" dirty="0" smtClean="0"/>
              <a:t>fisioterapica e di terapia occupazionale</a:t>
            </a:r>
            <a:endParaRPr lang="it-IT" dirty="0"/>
          </a:p>
          <a:p>
            <a:r>
              <a:rPr lang="it-IT" dirty="0" smtClean="0"/>
              <a:t>Incontri </a:t>
            </a:r>
            <a:r>
              <a:rPr lang="it-IT" dirty="0"/>
              <a:t>formativi/informativi con i famigliari e l’equipe in preparazione alla gestione al </a:t>
            </a:r>
            <a:r>
              <a:rPr lang="it-IT" dirty="0" smtClean="0"/>
              <a:t>domicilio</a:t>
            </a:r>
          </a:p>
          <a:p>
            <a:r>
              <a:rPr lang="it-IT" dirty="0"/>
              <a:t>Suggerimento di prosecuzione di trattamenti </a:t>
            </a:r>
            <a:r>
              <a:rPr lang="it-IT" dirty="0" smtClean="0"/>
              <a:t>fisioterapici al domicilio </a:t>
            </a:r>
            <a:r>
              <a:rPr lang="it-IT" dirty="0"/>
              <a:t>( ADI-SERVIZI PRIVATI)</a:t>
            </a:r>
          </a:p>
          <a:p>
            <a:r>
              <a:rPr lang="it-IT" dirty="0"/>
              <a:t>Attivazione voucher dimissioni protette con ASC</a:t>
            </a:r>
          </a:p>
          <a:p>
            <a:r>
              <a:rPr lang="it-IT" dirty="0"/>
              <a:t>Attivazione progetto sperimentale con </a:t>
            </a:r>
            <a:r>
              <a:rPr lang="it-IT" dirty="0" smtClean="0"/>
              <a:t>IFEC ASST CREMONA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5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Alla dimissione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TERAPISTA OCCUPAZIONALE: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Consiglio/prescrizione ausili: rialzo wc, maniglioni per doccia- wc, sedia doccia, letto elettrico, ausilio per la deambulazione</a:t>
            </a:r>
            <a:endParaRPr lang="it-IT" dirty="0"/>
          </a:p>
          <a:p>
            <a:r>
              <a:rPr lang="it-IT" dirty="0" smtClean="0"/>
              <a:t>Aggiornamento dei </a:t>
            </a:r>
            <a:r>
              <a:rPr lang="it-IT" dirty="0"/>
              <a:t>familiari/</a:t>
            </a:r>
            <a:r>
              <a:rPr lang="it-IT" dirty="0" err="1"/>
              <a:t>caregiver</a:t>
            </a:r>
            <a:r>
              <a:rPr lang="it-IT" dirty="0"/>
              <a:t> sul livello di autonomia raggiunto nelle varie BADL/IADL</a:t>
            </a:r>
          </a:p>
          <a:p>
            <a:r>
              <a:rPr lang="it-IT" dirty="0"/>
              <a:t>Addestramento del </a:t>
            </a:r>
            <a:r>
              <a:rPr lang="it-IT" dirty="0" err="1"/>
              <a:t>caregiver</a:t>
            </a:r>
            <a:r>
              <a:rPr lang="it-IT" dirty="0"/>
              <a:t>/operatore </a:t>
            </a:r>
            <a:r>
              <a:rPr lang="it-IT" dirty="0" smtClean="0"/>
              <a:t>al </a:t>
            </a:r>
            <a:r>
              <a:rPr lang="it-IT" dirty="0"/>
              <a:t>domicilio</a:t>
            </a:r>
          </a:p>
          <a:p>
            <a:r>
              <a:rPr lang="it-IT" dirty="0"/>
              <a:t>Valutazione idoneità del domicilio/Adattamenti ambientali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8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dopo?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smtClean="0"/>
              <a:t>Proposta di riattivazione di percorso riabilitativo post ulteriore ricovero per patologia acuta tramite IFEC </a:t>
            </a:r>
          </a:p>
          <a:p>
            <a:r>
              <a:rPr lang="it-IT" dirty="0" smtClean="0"/>
              <a:t>Presa in carico congiunta con equipe della </a:t>
            </a:r>
            <a:r>
              <a:rPr lang="it-IT" dirty="0"/>
              <a:t>nostra struttura </a:t>
            </a:r>
            <a:r>
              <a:rPr lang="it-IT" dirty="0" smtClean="0"/>
              <a:t> operante sul territorio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2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8772" y="72362"/>
            <a:ext cx="8911687" cy="1280890"/>
          </a:xfrm>
        </p:spPr>
        <p:txBody>
          <a:bodyPr/>
          <a:lstStyle/>
          <a:p>
            <a:pPr algn="ctr"/>
            <a:r>
              <a:rPr lang="it-IT" dirty="0" smtClean="0"/>
              <a:t>Cure Intermedie Fondazione E. Germani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60208" y="3534156"/>
            <a:ext cx="4431792" cy="332384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4005" y="923368"/>
            <a:ext cx="7708595" cy="3955657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20 </a:t>
            </a:r>
            <a:r>
              <a:rPr lang="it-IT" dirty="0" err="1" smtClean="0"/>
              <a:t>p.l</a:t>
            </a:r>
            <a:r>
              <a:rPr lang="it-IT" dirty="0" smtClean="0"/>
              <a:t>. (8 regime generale geriatrico, 12 regime reinserimento di mantenimento)</a:t>
            </a:r>
          </a:p>
          <a:p>
            <a:r>
              <a:rPr lang="it-IT" dirty="0" smtClean="0"/>
              <a:t>Provenienza </a:t>
            </a:r>
            <a:r>
              <a:rPr lang="it-IT" dirty="0"/>
              <a:t>utenti: </a:t>
            </a:r>
            <a:r>
              <a:rPr lang="it-IT" dirty="0" smtClean="0"/>
              <a:t>ASST, cliniche </a:t>
            </a:r>
            <a:r>
              <a:rPr lang="it-IT" dirty="0"/>
              <a:t>private e </a:t>
            </a:r>
            <a:r>
              <a:rPr lang="it-IT" dirty="0" smtClean="0"/>
              <a:t>territorio (soggetti fragili con disabilità funzionali che necessitano di interventi riabilitativi e/o abilitativi in regime di ricovero)</a:t>
            </a:r>
          </a:p>
          <a:p>
            <a:r>
              <a:rPr lang="it-IT" dirty="0"/>
              <a:t>Equipe multidisciplinare: Infermiere, Medico, OSS, Terapista occupazionale, 2 Fisioterapisti, Psicologo, Fisiatra/Ortopedico, Consulenti </a:t>
            </a:r>
            <a:r>
              <a:rPr lang="it-IT" dirty="0" smtClean="0"/>
              <a:t>medici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167" y="104229"/>
            <a:ext cx="2468984" cy="32919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63" y="4178358"/>
            <a:ext cx="3669341" cy="27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57839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Implementazione dell’equipe… inserimento di operatori con qualifica OSS…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859280"/>
            <a:ext cx="8915400" cy="4315178"/>
          </a:xfrm>
        </p:spPr>
        <p:txBody>
          <a:bodyPr>
            <a:normAutofit/>
          </a:bodyPr>
          <a:lstStyle/>
          <a:p>
            <a:r>
              <a:rPr lang="it-IT" dirty="0" smtClean="0"/>
              <a:t>Figura </a:t>
            </a:r>
            <a:r>
              <a:rPr lang="it-IT" dirty="0"/>
              <a:t>professionale </a:t>
            </a:r>
            <a:r>
              <a:rPr lang="it-IT" dirty="0" smtClean="0"/>
              <a:t>con specifica formazione codificata </a:t>
            </a:r>
            <a:r>
              <a:rPr lang="it-IT" dirty="0"/>
              <a:t>dall’Accordo Stato Regioni </a:t>
            </a:r>
            <a:r>
              <a:rPr lang="it-IT" dirty="0" smtClean="0"/>
              <a:t>22/02/2001</a:t>
            </a:r>
          </a:p>
          <a:p>
            <a:r>
              <a:rPr lang="it-IT" dirty="0" smtClean="0"/>
              <a:t>Svolge attività finalizzata a soddisfare i bisogni primari della persona, nell’ambito delle proprie competenze, in un contesto sia sociale che sanitario, ed a favorire il benessere e l’autonomia dell’utente</a:t>
            </a:r>
          </a:p>
          <a:p>
            <a:endParaRPr lang="it-IT" dirty="0" smtClean="0"/>
          </a:p>
          <a:p>
            <a:r>
              <a:rPr lang="it-IT" sz="2000" b="1" u="sng" dirty="0" smtClean="0"/>
              <a:t>Opera</a:t>
            </a:r>
            <a:r>
              <a:rPr lang="it-IT" dirty="0" smtClean="0"/>
              <a:t>: in autonomia svolge attività socioassistenziali</a:t>
            </a:r>
          </a:p>
          <a:p>
            <a:r>
              <a:rPr lang="it-IT" sz="2000" b="1" u="sng" dirty="0" smtClean="0"/>
              <a:t>Coopera</a:t>
            </a:r>
            <a:r>
              <a:rPr lang="it-IT" dirty="0" smtClean="0"/>
              <a:t>: fa attività contingenti agli interventi infermieristici</a:t>
            </a:r>
          </a:p>
          <a:p>
            <a:r>
              <a:rPr lang="it-IT" sz="2000" b="1" u="sng" dirty="0" smtClean="0"/>
              <a:t>Collabora</a:t>
            </a:r>
            <a:r>
              <a:rPr lang="it-IT" dirty="0" smtClean="0"/>
              <a:t>: applica le attività pianificate secondo la prescrizione dell’infermiere</a:t>
            </a:r>
          </a:p>
        </p:txBody>
      </p:sp>
    </p:spTree>
    <p:extLst>
      <p:ext uri="{BB962C8B-B14F-4D97-AF65-F5344CB8AC3E}">
        <p14:creationId xmlns:p14="http://schemas.microsoft.com/office/powerpoint/2010/main" val="16884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5689" y="624110"/>
            <a:ext cx="9428924" cy="9968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… inserimento di una Terapista </a:t>
            </a:r>
            <a:r>
              <a:rPr lang="it-IT" dirty="0"/>
              <a:t>O</a:t>
            </a:r>
            <a:r>
              <a:rPr lang="it-IT" dirty="0" smtClean="0"/>
              <a:t>ccupazionale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1969" y="1546167"/>
            <a:ext cx="5660969" cy="5112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2500" b="1" dirty="0" smtClean="0"/>
              <a:t>Che </a:t>
            </a:r>
            <a:r>
              <a:rPr lang="it-IT" sz="2500" b="1" dirty="0"/>
              <a:t>cos’è la Terapia Occupazionale?</a:t>
            </a:r>
          </a:p>
          <a:p>
            <a:r>
              <a:rPr lang="it-IT" sz="2500" dirty="0"/>
              <a:t>P</a:t>
            </a:r>
            <a:r>
              <a:rPr lang="it-IT" sz="2500" dirty="0" smtClean="0"/>
              <a:t>rofessione </a:t>
            </a:r>
            <a:r>
              <a:rPr lang="it-IT" sz="2500" dirty="0"/>
              <a:t>sanitaria della riabilitazione che promuove la salute e il benessere attraverso l’occupazione.</a:t>
            </a:r>
          </a:p>
          <a:p>
            <a:r>
              <a:rPr lang="it-IT" sz="2500" dirty="0" smtClean="0"/>
              <a:t>processo </a:t>
            </a:r>
            <a:r>
              <a:rPr lang="it-IT" sz="2500" dirty="0"/>
              <a:t>riabilitativo </a:t>
            </a:r>
            <a:r>
              <a:rPr lang="it-IT" sz="2500" dirty="0" smtClean="0"/>
              <a:t>che</a:t>
            </a:r>
            <a:r>
              <a:rPr lang="it-IT" sz="2500" dirty="0"/>
              <a:t> </a:t>
            </a:r>
            <a:r>
              <a:rPr lang="it-IT" sz="2500" dirty="0" smtClean="0"/>
              <a:t>utilizza il </a:t>
            </a:r>
            <a:r>
              <a:rPr lang="it-IT" sz="2500" b="1" dirty="0"/>
              <a:t>fare e le molteplici </a:t>
            </a:r>
            <a:r>
              <a:rPr lang="it-IT" sz="2500" b="1" dirty="0" smtClean="0"/>
              <a:t>occupazioni/attività </a:t>
            </a:r>
            <a:r>
              <a:rPr lang="it-IT" sz="2500" b="1" dirty="0"/>
              <a:t>della vita </a:t>
            </a:r>
            <a:r>
              <a:rPr lang="it-IT" sz="2500" b="1" dirty="0" smtClean="0"/>
              <a:t>quotidiana</a:t>
            </a:r>
            <a:endParaRPr lang="it-IT" sz="2500" dirty="0"/>
          </a:p>
          <a:p>
            <a:pPr marL="0" indent="0">
              <a:buNone/>
            </a:pPr>
            <a:r>
              <a:rPr lang="it-IT" sz="2500" dirty="0" smtClean="0"/>
              <a:t>Le </a:t>
            </a:r>
            <a:r>
              <a:rPr lang="it-IT" sz="2500" b="1" dirty="0" smtClean="0"/>
              <a:t>occupazioni</a:t>
            </a:r>
            <a:r>
              <a:rPr lang="it-IT" sz="2500" dirty="0" smtClean="0"/>
              <a:t> </a:t>
            </a:r>
            <a:r>
              <a:rPr lang="it-IT" sz="2500" dirty="0"/>
              <a:t>sono l’insieme delle attività </a:t>
            </a:r>
            <a:r>
              <a:rPr lang="it-IT" sz="2500" dirty="0" smtClean="0"/>
              <a:t>significative della </a:t>
            </a:r>
            <a:r>
              <a:rPr lang="it-IT" sz="2500" b="1" dirty="0" smtClean="0"/>
              <a:t>persona</a:t>
            </a:r>
            <a:r>
              <a:rPr lang="it-IT" sz="2500" dirty="0" smtClean="0"/>
              <a:t> che si sviluppano all’interno di un </a:t>
            </a:r>
            <a:r>
              <a:rPr lang="it-IT" sz="2500" b="1" dirty="0" smtClean="0"/>
              <a:t>ambiente</a:t>
            </a:r>
            <a:r>
              <a:rPr lang="it-IT" sz="2500" dirty="0" smtClean="0"/>
              <a:t> sociale, culturale e fisico, </a:t>
            </a:r>
            <a:r>
              <a:rPr lang="it-IT" sz="2500" dirty="0"/>
              <a:t>adeguate all’età, scelte, organizzate e svolte da ogni individuo per provvedere a se stesso, provare gioia nel vivere e contribuire alla vita economica e sociale della comunità (Canadian </a:t>
            </a:r>
            <a:r>
              <a:rPr lang="it-IT" sz="2500" dirty="0" err="1"/>
              <a:t>Association</a:t>
            </a:r>
            <a:r>
              <a:rPr lang="it-IT" sz="2500" dirty="0"/>
              <a:t> of </a:t>
            </a:r>
            <a:r>
              <a:rPr lang="it-IT" sz="2500" dirty="0" err="1"/>
              <a:t>Occupational</a:t>
            </a:r>
            <a:r>
              <a:rPr lang="it-IT" sz="2500" dirty="0"/>
              <a:t> </a:t>
            </a:r>
            <a:r>
              <a:rPr lang="it-IT" sz="2500" dirty="0" err="1"/>
              <a:t>Therapy</a:t>
            </a:r>
            <a:r>
              <a:rPr lang="it-IT" sz="2500" dirty="0"/>
              <a:t>, 1997</a:t>
            </a:r>
            <a:r>
              <a:rPr lang="it-IT" sz="2500" dirty="0" smtClean="0"/>
              <a:t>).</a:t>
            </a:r>
            <a:endParaRPr lang="it-IT" sz="2500" dirty="0"/>
          </a:p>
          <a:p>
            <a:pPr marL="0" indent="0">
              <a:buNone/>
            </a:pPr>
            <a:r>
              <a:rPr lang="it-IT" sz="2500" dirty="0" smtClean="0"/>
              <a:t>3 </a:t>
            </a:r>
            <a:r>
              <a:rPr lang="it-IT" sz="2500" dirty="0"/>
              <a:t>aree all’interno delle quali possiamo trovare occupazioni: </a:t>
            </a:r>
            <a:r>
              <a:rPr lang="it-IT" sz="2500" b="1" dirty="0" smtClean="0"/>
              <a:t>1.cura personale  2. lavoro/produttività </a:t>
            </a:r>
            <a:r>
              <a:rPr lang="it-IT" sz="2500" b="1" dirty="0"/>
              <a:t> </a:t>
            </a:r>
            <a:r>
              <a:rPr lang="it-IT" sz="2500" b="1" dirty="0" smtClean="0"/>
              <a:t>3.tempo </a:t>
            </a:r>
            <a:r>
              <a:rPr lang="it-IT" sz="2500" b="1" dirty="0"/>
              <a:t>libero</a:t>
            </a:r>
            <a:r>
              <a:rPr lang="it-IT" sz="2500" b="1" dirty="0" smtClean="0"/>
              <a:t>.</a:t>
            </a:r>
          </a:p>
          <a:p>
            <a:pPr marL="0" indent="0">
              <a:buNone/>
            </a:pPr>
            <a:r>
              <a:rPr lang="it-IT" sz="2500" b="1" dirty="0"/>
              <a:t>Obiettivo: Massimo recupero possibile dell’autonomia e dell’indipendenza in tali </a:t>
            </a:r>
            <a:r>
              <a:rPr lang="it-IT" sz="2500" b="1" dirty="0" smtClean="0"/>
              <a:t>occupazioni</a:t>
            </a:r>
            <a:endParaRPr lang="it-IT" sz="2500" b="1" dirty="0"/>
          </a:p>
          <a:p>
            <a:pPr marL="0" indent="0">
              <a:buNone/>
            </a:pPr>
            <a:endParaRPr lang="it-IT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22" y="2127019"/>
            <a:ext cx="4714875" cy="2171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06886" y="4463934"/>
            <a:ext cx="4081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Schema del modello PEO (</a:t>
            </a:r>
            <a:r>
              <a:rPr lang="it-IT" sz="1000" dirty="0" err="1" smtClean="0"/>
              <a:t>Person</a:t>
            </a:r>
            <a:r>
              <a:rPr lang="it-IT" sz="1000" dirty="0" smtClean="0"/>
              <a:t>-Environment-</a:t>
            </a:r>
            <a:r>
              <a:rPr lang="it-IT" sz="1000" dirty="0" err="1" smtClean="0"/>
              <a:t>Occupation</a:t>
            </a:r>
            <a:r>
              <a:rPr lang="it-IT" sz="1000" dirty="0" smtClean="0"/>
              <a:t>)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064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 smtClean="0"/>
              <a:t>Perchè</a:t>
            </a:r>
            <a:r>
              <a:rPr lang="it-IT" u="sng" dirty="0" smtClean="0"/>
              <a:t> </a:t>
            </a:r>
            <a:r>
              <a:rPr lang="it-IT" u="sng" dirty="0"/>
              <a:t>il T.O. in RIA? </a:t>
            </a:r>
            <a:br>
              <a:rPr lang="it-IT" u="sng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0200" y="1589948"/>
            <a:ext cx="10206164" cy="5085172"/>
          </a:xfrm>
        </p:spPr>
        <p:txBody>
          <a:bodyPr>
            <a:normAutofit/>
          </a:bodyPr>
          <a:lstStyle/>
          <a:p>
            <a:r>
              <a:rPr lang="it-IT" u="sng" dirty="0" smtClean="0"/>
              <a:t>Figura non strettamente richiesta dall’accreditamento per la nostra riabilitazione</a:t>
            </a:r>
          </a:p>
          <a:p>
            <a:r>
              <a:rPr lang="it-IT" u="sng" dirty="0" smtClean="0"/>
              <a:t>Diversi ambiti di azione</a:t>
            </a:r>
          </a:p>
          <a:p>
            <a:endParaRPr lang="it-IT" u="sng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 smtClean="0"/>
              <a:t>Training </a:t>
            </a:r>
            <a:r>
              <a:rPr lang="it-IT" dirty="0"/>
              <a:t>per l’autonomia attraverso le attività della vita quotidiana (igiene personale, vestirsi-svestirsi, mangiare-bere, </a:t>
            </a:r>
            <a:r>
              <a:rPr lang="it-IT" dirty="0" smtClean="0"/>
              <a:t>andare in bagno),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 smtClean="0"/>
              <a:t>Training per l’autonomia delle IADL (uso del cellulare, cucinare, giardinaggio,…)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 smtClean="0"/>
              <a:t>Training </a:t>
            </a:r>
            <a:r>
              <a:rPr lang="it-IT" dirty="0"/>
              <a:t>delle capacità senso motorie (mobilità, coordinazione, forza, percezione del corpo, resistenza, ecc</a:t>
            </a:r>
            <a:r>
              <a:rPr lang="it-IT" dirty="0" smtClean="0"/>
              <a:t>.)-&gt; stretta collaborazione con FT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 smtClean="0"/>
              <a:t>Training </a:t>
            </a:r>
            <a:r>
              <a:rPr lang="it-IT" dirty="0"/>
              <a:t>cognitivo (concentrazione, attenzione, memoria, orientamento, percezione del sé, ecc.). </a:t>
            </a:r>
            <a:endParaRPr lang="it-IT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 smtClean="0"/>
              <a:t>Accompagnamento al percorso di dimissione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u="sng" dirty="0" smtClean="0"/>
              <a:t>  Si </a:t>
            </a:r>
            <a:r>
              <a:rPr lang="it-IT" u="sng" dirty="0"/>
              <a:t>inserisce in tutte le fasi e gli ambiti del percorso riabilitativo in maniera trasversale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u="sng" dirty="0"/>
          </a:p>
          <a:p>
            <a:endParaRPr lang="it-IT" dirty="0" smtClean="0"/>
          </a:p>
        </p:txBody>
      </p:sp>
      <p:sp>
        <p:nvSpPr>
          <p:cNvPr id="4" name="Freccia a destra con strisce 3"/>
          <p:cNvSpPr/>
          <p:nvPr/>
        </p:nvSpPr>
        <p:spPr>
          <a:xfrm>
            <a:off x="1362456" y="6126480"/>
            <a:ext cx="603504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2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CLINICO: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Paziente O.A. 93 anni, proviene dall’ospedale</a:t>
            </a:r>
          </a:p>
          <a:p>
            <a:endParaRPr lang="it-IT" dirty="0" smtClean="0"/>
          </a:p>
          <a:p>
            <a:r>
              <a:rPr lang="it-IT" b="1" dirty="0" smtClean="0"/>
              <a:t>Evento indice</a:t>
            </a:r>
            <a:r>
              <a:rPr lang="it-IT" dirty="0" smtClean="0"/>
              <a:t>: Insufficienza </a:t>
            </a:r>
            <a:r>
              <a:rPr lang="it-IT" dirty="0"/>
              <a:t>respiratoria acuta in BPCO </a:t>
            </a:r>
            <a:r>
              <a:rPr lang="it-IT" dirty="0" smtClean="0"/>
              <a:t>riacutizzata, Infezione </a:t>
            </a:r>
            <a:r>
              <a:rPr lang="it-IT" dirty="0"/>
              <a:t>da SARS -</a:t>
            </a:r>
            <a:r>
              <a:rPr lang="it-IT" dirty="0" err="1"/>
              <a:t>Covid</a:t>
            </a:r>
            <a:r>
              <a:rPr lang="it-IT" dirty="0"/>
              <a:t> </a:t>
            </a:r>
            <a:r>
              <a:rPr lang="it-IT" dirty="0" smtClean="0"/>
              <a:t>19, </a:t>
            </a:r>
            <a:r>
              <a:rPr lang="it-IT" dirty="0"/>
              <a:t>Insufficienza renale acuta su </a:t>
            </a:r>
            <a:r>
              <a:rPr lang="it-IT" dirty="0" smtClean="0"/>
              <a:t>cronica, Pancreatite </a:t>
            </a:r>
            <a:r>
              <a:rPr lang="it-IT" dirty="0"/>
              <a:t>acuta in IPMN del corpo e della coda del </a:t>
            </a:r>
            <a:r>
              <a:rPr lang="it-IT" dirty="0" err="1" smtClean="0"/>
              <a:t>Pancreas,Enterite</a:t>
            </a:r>
            <a:r>
              <a:rPr lang="it-IT" dirty="0" smtClean="0"/>
              <a:t> </a:t>
            </a:r>
            <a:r>
              <a:rPr lang="it-IT" dirty="0"/>
              <a:t>da </a:t>
            </a:r>
            <a:r>
              <a:rPr lang="it-IT" dirty="0" err="1"/>
              <a:t>clostridium</a:t>
            </a:r>
            <a:r>
              <a:rPr lang="it-IT" dirty="0"/>
              <a:t> </a:t>
            </a:r>
            <a:r>
              <a:rPr lang="it-IT" dirty="0" smtClean="0"/>
              <a:t>Difficile, Sindrome </a:t>
            </a:r>
            <a:r>
              <a:rPr lang="it-IT" dirty="0"/>
              <a:t>Ipocinetica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b="1" dirty="0" smtClean="0"/>
              <a:t>In anamnesi</a:t>
            </a:r>
            <a:r>
              <a:rPr lang="it-IT" dirty="0" smtClean="0"/>
              <a:t>: </a:t>
            </a:r>
            <a:r>
              <a:rPr lang="it-IT" dirty="0"/>
              <a:t>Ipertensione </a:t>
            </a:r>
            <a:r>
              <a:rPr lang="it-IT" dirty="0" smtClean="0"/>
              <a:t>arteriosa, Portatrice </a:t>
            </a:r>
            <a:r>
              <a:rPr lang="it-IT" dirty="0"/>
              <a:t>di </a:t>
            </a:r>
            <a:r>
              <a:rPr lang="it-IT" dirty="0" smtClean="0"/>
              <a:t>PM, IRC </a:t>
            </a:r>
            <a:r>
              <a:rPr lang="it-IT" dirty="0"/>
              <a:t>di grado </a:t>
            </a:r>
            <a:r>
              <a:rPr lang="it-IT" dirty="0" smtClean="0"/>
              <a:t>moderato, Cardiopatia Ipertensiva, Trapianto </a:t>
            </a:r>
            <a:r>
              <a:rPr lang="it-IT" dirty="0"/>
              <a:t>di </a:t>
            </a:r>
            <a:r>
              <a:rPr lang="it-IT" dirty="0" smtClean="0"/>
              <a:t>cornea, Glaucoma, Obesità grave, </a:t>
            </a:r>
            <a:r>
              <a:rPr lang="it-IT" dirty="0" err="1"/>
              <a:t>A</a:t>
            </a:r>
            <a:r>
              <a:rPr lang="it-IT" dirty="0" err="1" smtClean="0"/>
              <a:t>rtroprotesi</a:t>
            </a:r>
            <a:r>
              <a:rPr lang="it-IT" dirty="0" smtClean="0"/>
              <a:t> ginocchio </a:t>
            </a:r>
            <a:r>
              <a:rPr lang="it-IT" dirty="0"/>
              <a:t>dx </a:t>
            </a:r>
            <a:r>
              <a:rPr lang="it-IT" dirty="0" smtClean="0"/>
              <a:t>e </a:t>
            </a:r>
            <a:r>
              <a:rPr lang="it-IT" dirty="0" err="1" smtClean="0"/>
              <a:t>sn</a:t>
            </a:r>
            <a:r>
              <a:rPr lang="it-IT" dirty="0" smtClean="0"/>
              <a:t>, BPCO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299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8900" y="1164336"/>
            <a:ext cx="8915400" cy="5026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Anamnesi </a:t>
            </a:r>
            <a:r>
              <a:rPr lang="it-IT" b="1" dirty="0"/>
              <a:t>famigliare</a:t>
            </a:r>
            <a:r>
              <a:rPr lang="it-IT" dirty="0"/>
              <a:t>: 6 figli, vive sola con </a:t>
            </a:r>
            <a:r>
              <a:rPr lang="it-IT" dirty="0" smtClean="0"/>
              <a:t>assistente famigliare</a:t>
            </a:r>
            <a:endParaRPr lang="it-IT" dirty="0"/>
          </a:p>
          <a:p>
            <a:r>
              <a:rPr lang="it-IT" dirty="0" smtClean="0"/>
              <a:t>Al domicilio autonoma nelle BADL ma non nelle IADL, deambula con </a:t>
            </a:r>
            <a:r>
              <a:rPr lang="it-IT" dirty="0" err="1" smtClean="0"/>
              <a:t>walker</a:t>
            </a:r>
            <a:r>
              <a:rPr lang="it-IT" dirty="0" smtClean="0"/>
              <a:t> in autonomia, si alimenta in autonomia,</a:t>
            </a:r>
          </a:p>
          <a:p>
            <a:r>
              <a:rPr lang="it-IT" dirty="0" smtClean="0"/>
              <a:t>scala RANKIN: disabilità lieve </a:t>
            </a:r>
          </a:p>
          <a:p>
            <a:r>
              <a:rPr lang="it-IT" dirty="0"/>
              <a:t>Supporto famigliare presente 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282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8900" y="594360"/>
            <a:ext cx="8915400" cy="559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All’arrivo in reparto</a:t>
            </a:r>
            <a:r>
              <a:rPr lang="it-IT" dirty="0" smtClean="0"/>
              <a:t>: paziente totalmente dipendente nelle BADL e nelle IADL,</a:t>
            </a:r>
          </a:p>
          <a:p>
            <a:pPr marL="0" indent="0">
              <a:buNone/>
            </a:pPr>
            <a:r>
              <a:rPr lang="it-IT" dirty="0" smtClean="0"/>
              <a:t>Portatrice di CV e Ossigenoterapia </a:t>
            </a:r>
          </a:p>
          <a:p>
            <a:r>
              <a:rPr lang="it-IT" dirty="0"/>
              <a:t>TINETTI: 1/28</a:t>
            </a:r>
          </a:p>
          <a:p>
            <a:r>
              <a:rPr lang="it-IT" dirty="0"/>
              <a:t>SIC: moderatamente </a:t>
            </a:r>
            <a:r>
              <a:rPr lang="it-IT" dirty="0" smtClean="0"/>
              <a:t>instabile</a:t>
            </a:r>
          </a:p>
          <a:p>
            <a:r>
              <a:rPr lang="it-IT" dirty="0" smtClean="0"/>
              <a:t>MMSE: 14/30</a:t>
            </a:r>
          </a:p>
          <a:p>
            <a:r>
              <a:rPr lang="it-IT" dirty="0" smtClean="0"/>
              <a:t>BRASS: 24 </a:t>
            </a:r>
            <a:r>
              <a:rPr lang="it-IT" dirty="0"/>
              <a:t>Soggetti ad alto rischio perché hanno problemi rilevanti e che richiedono una continuità di cure probabilmente in strutture riabilitative o istituzioni </a:t>
            </a:r>
            <a:endParaRPr lang="it-IT" dirty="0" smtClean="0"/>
          </a:p>
          <a:p>
            <a:r>
              <a:rPr lang="it-IT" dirty="0" smtClean="0"/>
              <a:t>ICA: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59086"/>
              </p:ext>
            </p:extLst>
          </p:nvPr>
        </p:nvGraphicFramePr>
        <p:xfrm>
          <a:off x="3749040" y="3803904"/>
          <a:ext cx="5791200" cy="22860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5469378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843271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5020987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48060352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589671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INDICE DI COMPLESSITA' ASSISTENZIALE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216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1) FUNZIONE CARDIOCIRCOLATORIA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016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2) FUNZIONE RESPIRATORIA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238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3) MEDICAZIONI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078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4) ALIMENTAZIONE - IDRATAZIONE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437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5) ELIMINAZIONE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050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6) IGIENE E ABBIGLIAMENTO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619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7) MOVIMENTO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740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8) RIPOSO E SONNO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224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9) SENSORIO E COMUNICAZIONE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531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10) AMBIENTE SICURO/SITUAZIONE SOCIALE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5465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Esito di colonna maggiormente rappresentato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0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77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 </a:t>
            </a:r>
            <a:endParaRPr lang="it-IT" dirty="0"/>
          </a:p>
        </p:txBody>
      </p:sp>
      <p:pic>
        <p:nvPicPr>
          <p:cNvPr id="4" name="Immagine 3" descr="PROGETTO INDIVIDUALE [Sola lettura] [Modalità di compatibilità]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40"/>
            <a:ext cx="12191999" cy="77449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19071" y="507076"/>
            <a:ext cx="641743" cy="1330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98327" y="3552443"/>
            <a:ext cx="606830" cy="1467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7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</TotalTime>
  <Words>1166</Words>
  <Application>Microsoft Office PowerPoint</Application>
  <PresentationFormat>Widescreen</PresentationFormat>
  <Paragraphs>288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Eras Demi ITC</vt:lpstr>
      <vt:lpstr>Times New Roman</vt:lpstr>
      <vt:lpstr>Wingdings</vt:lpstr>
      <vt:lpstr>Wingdings 3</vt:lpstr>
      <vt:lpstr>Filo</vt:lpstr>
      <vt:lpstr>La presa in carico interdisciplinare in un reparto di cure intermedie: caso clinico</vt:lpstr>
      <vt:lpstr>Cure Intermedie Fondazione E. Germani</vt:lpstr>
      <vt:lpstr>Implementazione dell’equipe… inserimento di operatori con qualifica OSS…</vt:lpstr>
      <vt:lpstr>… inserimento di una Terapista Occupazionale</vt:lpstr>
      <vt:lpstr>Perchè il T.O. in RIA?  </vt:lpstr>
      <vt:lpstr>CASO CLINICO: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Alla dimissione…</vt:lpstr>
      <vt:lpstr>Alla dimissione…</vt:lpstr>
      <vt:lpstr>Alla dimissione</vt:lpstr>
      <vt:lpstr>E dopo?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Enrica Sudati</dc:creator>
  <cp:lastModifiedBy>Arianna</cp:lastModifiedBy>
  <cp:revision>51</cp:revision>
  <cp:lastPrinted>2022-09-30T12:11:47Z</cp:lastPrinted>
  <dcterms:created xsi:type="dcterms:W3CDTF">2022-09-14T11:45:09Z</dcterms:created>
  <dcterms:modified xsi:type="dcterms:W3CDTF">2022-11-21T10:20:56Z</dcterms:modified>
</cp:coreProperties>
</file>